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1A320-323B-6744-AB4B-FCF5827B87C4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AC0EA-79B2-2C4A-8D6D-404BE56CF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9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AC0EA-79B2-2C4A-8D6D-404BE56CF7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6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2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1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6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8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0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9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5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5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6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2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6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A0F0-DDC7-4847-92FE-CE7DA9756600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E57F-1CD1-B44C-8348-13B6C44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0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868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LOOK OUT FOR </a:t>
            </a:r>
            <a:r>
              <a:rPr lang="en-US" b="1" dirty="0" smtClean="0">
                <a:solidFill>
                  <a:srgbClr val="FF0000"/>
                </a:solidFill>
              </a:rPr>
              <a:t>FIVE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071" y="3719085"/>
            <a:ext cx="2732268" cy="225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65145" y="2044005"/>
            <a:ext cx="4813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CONTEXT CLUES</a:t>
            </a:r>
            <a:endParaRPr lang="en-US" sz="5400" b="1" spc="300" dirty="0">
              <a:ln w="11430" cmpd="sng">
                <a:solidFill>
                  <a:srgbClr val="F9A429"/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245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usually give clues to new or difficult words they use.  These clues are called context clues.</a:t>
            </a:r>
          </a:p>
          <a:p>
            <a:r>
              <a:rPr lang="en-US" dirty="0" smtClean="0"/>
              <a:t>Context clues are words, phrases, and sentences around a word that help readers discover the meaning of unfamiliar words.</a:t>
            </a:r>
          </a:p>
          <a:p>
            <a:r>
              <a:rPr lang="en-US" dirty="0" smtClean="0"/>
              <a:t>There are five types of context clues.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488" y="-1"/>
            <a:ext cx="2025133" cy="167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8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context clue is a </a:t>
            </a:r>
            <a:r>
              <a:rPr lang="en-US" b="1" dirty="0" smtClean="0"/>
              <a:t>DEFINITION</a:t>
            </a:r>
            <a:r>
              <a:rPr lang="en-US" dirty="0" smtClean="0"/>
              <a:t> clue.  </a:t>
            </a:r>
          </a:p>
          <a:p>
            <a:r>
              <a:rPr lang="en-US" dirty="0" smtClean="0"/>
              <a:t>It specifically defines the unknown word.</a:t>
            </a:r>
            <a:endParaRPr lang="en-US" i="1" dirty="0" smtClean="0"/>
          </a:p>
          <a:p>
            <a:r>
              <a:rPr lang="en-US" i="1" dirty="0" smtClean="0">
                <a:solidFill>
                  <a:srgbClr val="FF6600"/>
                </a:solidFill>
              </a:rPr>
              <a:t>Example:  An</a:t>
            </a:r>
            <a:r>
              <a:rPr lang="en-US" b="1" i="1" dirty="0" smtClean="0">
                <a:solidFill>
                  <a:srgbClr val="FF6600"/>
                </a:solidFill>
              </a:rPr>
              <a:t> indolent </a:t>
            </a:r>
            <a:r>
              <a:rPr lang="en-US" i="1" dirty="0" smtClean="0">
                <a:solidFill>
                  <a:srgbClr val="FF6600"/>
                </a:solidFill>
              </a:rPr>
              <a:t>person is one who is lazy.</a:t>
            </a:r>
            <a:endParaRPr lang="en-US" dirty="0" smtClean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4913194"/>
            <a:ext cx="2354741" cy="19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context clue is the </a:t>
            </a:r>
            <a:r>
              <a:rPr lang="en-US" b="1" dirty="0" smtClean="0"/>
              <a:t>SYNONYM </a:t>
            </a:r>
            <a:r>
              <a:rPr lang="en-US" dirty="0" smtClean="0"/>
              <a:t>clue.</a:t>
            </a:r>
          </a:p>
          <a:p>
            <a:r>
              <a:rPr lang="en-US" dirty="0" smtClean="0"/>
              <a:t>The author provides a synonym for the unknown word.</a:t>
            </a:r>
          </a:p>
          <a:p>
            <a:r>
              <a:rPr lang="en-US" i="1" dirty="0" smtClean="0">
                <a:solidFill>
                  <a:srgbClr val="FF6600"/>
                </a:solidFill>
              </a:rPr>
              <a:t>Example:  After the Blackhawks won the Western Conference finals, a </a:t>
            </a:r>
            <a:r>
              <a:rPr lang="en-US" b="1" i="1" dirty="0" smtClean="0">
                <a:solidFill>
                  <a:srgbClr val="FF6600"/>
                </a:solidFill>
              </a:rPr>
              <a:t>brouhaha</a:t>
            </a:r>
            <a:r>
              <a:rPr lang="en-US" i="1" dirty="0" smtClean="0">
                <a:solidFill>
                  <a:srgbClr val="FF6600"/>
                </a:solidFill>
              </a:rPr>
              <a:t> or uproar exploded in Chicago’s United Center.</a:t>
            </a:r>
            <a:endParaRPr lang="en-US" i="1" dirty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57361">
            <a:off x="757777" y="298873"/>
            <a:ext cx="1429080" cy="11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0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type of context clue is the </a:t>
            </a:r>
            <a:r>
              <a:rPr lang="en-US" b="1" dirty="0" smtClean="0"/>
              <a:t>ANTONYM</a:t>
            </a:r>
            <a:r>
              <a:rPr lang="en-US" dirty="0" smtClean="0"/>
              <a:t> clue.</a:t>
            </a:r>
          </a:p>
          <a:p>
            <a:r>
              <a:rPr lang="en-US" dirty="0" smtClean="0"/>
              <a:t>The author provides an antonym for the unknown word.</a:t>
            </a:r>
          </a:p>
          <a:p>
            <a:r>
              <a:rPr lang="en-US" i="1" dirty="0" smtClean="0">
                <a:solidFill>
                  <a:srgbClr val="FF6600"/>
                </a:solidFill>
              </a:rPr>
              <a:t>Example:  Camping in our tent was meant to be</a:t>
            </a:r>
            <a:r>
              <a:rPr lang="en-US" b="1" i="1" dirty="0" smtClean="0">
                <a:solidFill>
                  <a:srgbClr val="FF6600"/>
                </a:solidFill>
              </a:rPr>
              <a:t> idyllic</a:t>
            </a:r>
            <a:r>
              <a:rPr lang="en-US" i="1" dirty="0" smtClean="0">
                <a:solidFill>
                  <a:srgbClr val="FF6600"/>
                </a:solidFill>
              </a:rPr>
              <a:t>, but stormy weather turned it into chaos</a:t>
            </a:r>
            <a:r>
              <a:rPr lang="en-US" i="1" dirty="0">
                <a:solidFill>
                  <a:srgbClr val="FF6600"/>
                </a:solidFill>
              </a:rPr>
              <a:t>. 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80005">
            <a:off x="7334871" y="245387"/>
            <a:ext cx="1348388" cy="111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02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821"/>
            <a:ext cx="8229600" cy="4333257"/>
          </a:xfrm>
        </p:spPr>
        <p:txBody>
          <a:bodyPr>
            <a:normAutofit/>
          </a:bodyPr>
          <a:lstStyle/>
          <a:p>
            <a:r>
              <a:rPr lang="en-US" dirty="0" smtClean="0"/>
              <a:t>A fourth type of context clue is an </a:t>
            </a:r>
            <a:r>
              <a:rPr lang="en-US" b="1" dirty="0" smtClean="0"/>
              <a:t>EXAMPLE</a:t>
            </a:r>
            <a:r>
              <a:rPr lang="en-US" dirty="0" smtClean="0"/>
              <a:t> clue.</a:t>
            </a:r>
          </a:p>
          <a:p>
            <a:r>
              <a:rPr lang="en-US" dirty="0" smtClean="0"/>
              <a:t>The author provides examples of the unknown word.</a:t>
            </a:r>
          </a:p>
          <a:p>
            <a:r>
              <a:rPr lang="en-US" i="1" dirty="0" smtClean="0">
                <a:solidFill>
                  <a:srgbClr val="FF6600"/>
                </a:solidFill>
              </a:rPr>
              <a:t>Example:  My desk was completely </a:t>
            </a:r>
            <a:r>
              <a:rPr lang="en-US" b="1" i="1" dirty="0" smtClean="0">
                <a:solidFill>
                  <a:srgbClr val="FF6600"/>
                </a:solidFill>
              </a:rPr>
              <a:t>disheveled</a:t>
            </a:r>
            <a:r>
              <a:rPr lang="en-US" i="1" dirty="0" smtClean="0">
                <a:solidFill>
                  <a:srgbClr val="FF6600"/>
                </a:solidFill>
              </a:rPr>
              <a:t>.  Papers were tossed to one side, books were stacked up on the other side, and folders were scattered in the center.</a:t>
            </a:r>
            <a:endParaRPr lang="en-US" i="1" dirty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031" y="233961"/>
            <a:ext cx="2320904" cy="191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832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7520"/>
            <a:ext cx="8229600" cy="6191230"/>
          </a:xfrm>
        </p:spPr>
        <p:txBody>
          <a:bodyPr>
            <a:normAutofit/>
          </a:bodyPr>
          <a:lstStyle/>
          <a:p>
            <a:r>
              <a:rPr lang="en-US" dirty="0" smtClean="0"/>
              <a:t>The last type of context clue is to use the </a:t>
            </a:r>
            <a:r>
              <a:rPr lang="en-US" b="1" dirty="0" smtClean="0"/>
              <a:t>unstated or implied meaning </a:t>
            </a:r>
            <a:r>
              <a:rPr lang="en-US" dirty="0" smtClean="0"/>
              <a:t>of the unfamiliar word in a sentence or passage.</a:t>
            </a:r>
          </a:p>
          <a:p>
            <a:r>
              <a:rPr lang="en-US" dirty="0" smtClean="0"/>
              <a:t>Many times the meaning of a word becomes clear when you study the situation the word appears in or draw on your own knowledge and experience of similar situations.</a:t>
            </a:r>
          </a:p>
          <a:p>
            <a:r>
              <a:rPr lang="en-US" i="1" dirty="0" smtClean="0">
                <a:solidFill>
                  <a:srgbClr val="FF6600"/>
                </a:solidFill>
              </a:rPr>
              <a:t>Example:  John burst out of the woods and found himself at the edge of a precipice.  Clinging to a boulder, he gazed down dizzily at the blue ribbon of river below</a:t>
            </a:r>
            <a:r>
              <a:rPr lang="en-US" i="1" dirty="0" smtClean="0"/>
              <a:t>.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5" y="5369445"/>
            <a:ext cx="1285875" cy="113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65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304</Words>
  <Application>Microsoft Macintosh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Lenox School District 122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Clues</dc:title>
  <dc:creator>NLSD</dc:creator>
  <cp:lastModifiedBy>NLSD</cp:lastModifiedBy>
  <cp:revision>10</cp:revision>
  <dcterms:created xsi:type="dcterms:W3CDTF">2013-06-11T01:38:31Z</dcterms:created>
  <dcterms:modified xsi:type="dcterms:W3CDTF">2013-10-21T17:03:52Z</dcterms:modified>
</cp:coreProperties>
</file>