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2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73" autoAdjust="0"/>
  </p:normalViewPr>
  <p:slideViewPr>
    <p:cSldViewPr snapToGrid="0" snapToObjects="1">
      <p:cViewPr>
        <p:scale>
          <a:sx n="50" d="100"/>
          <a:sy n="50" d="100"/>
        </p:scale>
        <p:origin x="-2208" y="-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6DDEAAC-3063-0B41-8E79-B7DE340AAF08}" type="datetimeFigureOut">
              <a:rPr lang="en-US" smtClean="0"/>
              <a:t>12/3/14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49A8CC53-690B-2845-B6CF-93E9AC0EFE56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2740501"/>
            <a:ext cx="4847038" cy="1599722"/>
          </a:xfrm>
        </p:spPr>
        <p:txBody>
          <a:bodyPr/>
          <a:lstStyle/>
          <a:p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Too Broad? </a:t>
            </a:r>
            <a:b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Too Narrow?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078347" y="4243957"/>
            <a:ext cx="4836456" cy="1508876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Or </a:t>
            </a:r>
          </a:p>
          <a:p>
            <a:r>
              <a:rPr lang="en-US" sz="4400" b="1" dirty="0" smtClean="0"/>
              <a:t>MAIN IDEA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248597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763"/>
            <a:ext cx="8041440" cy="858837"/>
          </a:xfrm>
        </p:spPr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280" y="1092200"/>
            <a:ext cx="7754520" cy="4897525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1" dirty="0" smtClean="0"/>
              <a:t>List characteristics of each statement</a:t>
            </a:r>
          </a:p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146104"/>
              </p:ext>
            </p:extLst>
          </p:nvPr>
        </p:nvGraphicFramePr>
        <p:xfrm>
          <a:off x="551280" y="1651000"/>
          <a:ext cx="8041440" cy="4937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80480"/>
                <a:gridCol w="2680480"/>
                <a:gridCol w="268048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Too</a:t>
                      </a:r>
                      <a:r>
                        <a:rPr lang="en-US" sz="2400" baseline="0" dirty="0" smtClean="0"/>
                        <a:t> Narrow</a:t>
                      </a:r>
                      <a:endParaRPr lang="en-US" sz="2400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Too Broad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Main</a:t>
                      </a:r>
                      <a:r>
                        <a:rPr lang="en-US" sz="2400" baseline="0" dirty="0" smtClean="0"/>
                        <a:t> Idea</a:t>
                      </a:r>
                      <a:endParaRPr lang="en-US" sz="2400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It is a specific detail in the story</a:t>
                      </a:r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2.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A wide variety of topics can fit under this statement</a:t>
                      </a:r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2.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baseline="0" dirty="0" smtClean="0"/>
                        <a:t>The focus of the story</a:t>
                      </a:r>
                    </a:p>
                    <a:p>
                      <a:pPr marL="0" indent="0">
                        <a:buNone/>
                      </a:pPr>
                      <a:endParaRPr lang="en-US" baseline="0" dirty="0" smtClean="0"/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2.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3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4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5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6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481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992225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sz="3600" b="1" u="sng" dirty="0" smtClean="0">
                <a:solidFill>
                  <a:srgbClr val="0000FF"/>
                </a:solidFill>
                <a:latin typeface="Cooper Black"/>
              </a:rPr>
              <a:t>What Is The Main Idea</a:t>
            </a:r>
            <a:r>
              <a:rPr lang="en-US" sz="3600" b="1" u="sng" dirty="0">
                <a:solidFill>
                  <a:srgbClr val="0000FF"/>
                </a:solidFill>
                <a:latin typeface="Cooper Black"/>
              </a:rPr>
              <a:t>?</a:t>
            </a:r>
            <a:endParaRPr lang="en-US" sz="6000" b="1" u="sng" dirty="0">
              <a:solidFill>
                <a:srgbClr val="0000FF"/>
              </a:solidFill>
              <a:latin typeface="Coope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280" y="1428788"/>
            <a:ext cx="7754520" cy="50482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n-US" b="1" u="sng" dirty="0" smtClean="0">
                <a:solidFill>
                  <a:srgbClr val="008000"/>
                </a:solidFill>
                <a:latin typeface="+mj-lt"/>
              </a:rPr>
              <a:t>The main idea can be: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+mj-lt"/>
              </a:rPr>
              <a:t>* The summary or the overall idea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of the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story. </a:t>
            </a:r>
            <a:endParaRPr lang="en-US" b="1" dirty="0">
              <a:solidFill>
                <a:srgbClr val="008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+mj-lt"/>
              </a:rPr>
              <a:t>	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- Just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enough information to get what the story is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about. </a:t>
            </a:r>
            <a:endParaRPr lang="en-US" b="1" dirty="0">
              <a:solidFill>
                <a:srgbClr val="008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+mj-lt"/>
              </a:rPr>
              <a:t>* What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the author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wants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the reader to know about the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subject. </a:t>
            </a:r>
            <a:endParaRPr lang="en-US" b="1" dirty="0">
              <a:solidFill>
                <a:srgbClr val="008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+mj-lt"/>
              </a:rPr>
              <a:t>* It </a:t>
            </a:r>
            <a:r>
              <a:rPr lang="en-US" b="1" i="1" dirty="0">
                <a:solidFill>
                  <a:srgbClr val="008000"/>
                </a:solidFill>
                <a:latin typeface="+mj-lt"/>
              </a:rPr>
              <a:t>could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be used as a topic sentence or thesis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statement. </a:t>
            </a:r>
            <a:endParaRPr lang="en-US" b="1" dirty="0">
              <a:solidFill>
                <a:srgbClr val="008000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+mj-lt"/>
              </a:rPr>
              <a:t>* The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focus of the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story. 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+mj-lt"/>
              </a:rPr>
              <a:t>* The main idea is NOT </a:t>
            </a:r>
            <a:r>
              <a:rPr lang="en-US" b="1" dirty="0">
                <a:solidFill>
                  <a:srgbClr val="008000"/>
                </a:solidFill>
                <a:latin typeface="+mj-lt"/>
              </a:rPr>
              <a:t>too broad &amp; NOT too </a:t>
            </a:r>
            <a:r>
              <a:rPr lang="en-US" b="1" dirty="0" smtClean="0">
                <a:solidFill>
                  <a:srgbClr val="008000"/>
                </a:solidFill>
                <a:latin typeface="+mj-lt"/>
              </a:rPr>
              <a:t>narrow. </a:t>
            </a:r>
            <a:endParaRPr lang="en-US" b="1" dirty="0">
              <a:solidFill>
                <a:srgbClr val="008000"/>
              </a:solidFill>
              <a:latin typeface="+mj-lt"/>
            </a:endParaRPr>
          </a:p>
          <a:p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2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992225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sz="3600" b="1" u="sng" dirty="0" smtClean="0">
                <a:solidFill>
                  <a:srgbClr val="0000FF"/>
                </a:solidFill>
                <a:latin typeface="Cooper Black"/>
              </a:rPr>
              <a:t>A Statement That Is Too Narrow</a:t>
            </a:r>
            <a:endParaRPr lang="en-US" sz="3600" b="1" u="sng" dirty="0">
              <a:solidFill>
                <a:srgbClr val="0000FF"/>
              </a:solidFill>
              <a:latin typeface="Coope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280" y="1428788"/>
            <a:ext cx="7754520" cy="50482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Gives details </a:t>
            </a:r>
            <a:r>
              <a:rPr lang="en-US" b="1" dirty="0">
                <a:solidFill>
                  <a:srgbClr val="008000"/>
                </a:solidFill>
                <a:latin typeface="Chalkboard"/>
              </a:rPr>
              <a:t>about the main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idea.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Gives descriptive information from the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Helps </a:t>
            </a:r>
            <a:r>
              <a:rPr lang="en-US" b="1" dirty="0">
                <a:solidFill>
                  <a:srgbClr val="008000"/>
                </a:solidFill>
                <a:latin typeface="Chalkboard"/>
              </a:rPr>
              <a:t>us visualize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a part </a:t>
            </a:r>
            <a:r>
              <a:rPr lang="en-US" b="1" dirty="0">
                <a:solidFill>
                  <a:srgbClr val="008000"/>
                </a:solidFill>
                <a:latin typeface="Chalkboard"/>
              </a:rPr>
              <a:t>of the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Not enough information to get the whole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It </a:t>
            </a:r>
            <a:r>
              <a:rPr lang="en-US" b="1" i="1" dirty="0">
                <a:solidFill>
                  <a:srgbClr val="008000"/>
                </a:solidFill>
                <a:latin typeface="Chalkboard"/>
              </a:rPr>
              <a:t>could </a:t>
            </a:r>
            <a:r>
              <a:rPr lang="en-US" b="1" dirty="0">
                <a:solidFill>
                  <a:srgbClr val="008000"/>
                </a:solidFill>
                <a:latin typeface="Chalkboard"/>
              </a:rPr>
              <a:t>be a fact from the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Makes you want to know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more.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smtClean="0">
                <a:solidFill>
                  <a:srgbClr val="008000"/>
                </a:solidFill>
                <a:latin typeface="Chalkboard"/>
              </a:rPr>
              <a:t>A single </a:t>
            </a:r>
            <a:r>
              <a:rPr lang="en-US" b="1" dirty="0">
                <a:solidFill>
                  <a:srgbClr val="008000"/>
                </a:solidFill>
                <a:latin typeface="Chalkboard"/>
              </a:rPr>
              <a:t>part of the overall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subject.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A specific idea or concept in the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8000"/>
                </a:solidFill>
                <a:latin typeface="Chalkboard"/>
              </a:rPr>
              <a:t>Describes something that happened or what someone </a:t>
            </a:r>
            <a:r>
              <a:rPr lang="en-US" b="1" dirty="0" smtClean="0">
                <a:solidFill>
                  <a:srgbClr val="008000"/>
                </a:solidFill>
                <a:latin typeface="Chalkboard"/>
              </a:rPr>
              <a:t>did. </a:t>
            </a:r>
            <a:endParaRPr lang="en-US" b="1" dirty="0">
              <a:solidFill>
                <a:srgbClr val="008000"/>
              </a:solidFill>
              <a:latin typeface="Chalkboard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3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992225"/>
          </a:xfrm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sz="3200" b="1" u="sng" dirty="0" smtClean="0">
                <a:solidFill>
                  <a:srgbClr val="0000FF"/>
                </a:solidFill>
                <a:latin typeface="Cooper Black"/>
              </a:rPr>
              <a:t>A Statement That Is Too Broad</a:t>
            </a:r>
            <a:endParaRPr lang="en-US" sz="3200" b="1" u="sng" dirty="0">
              <a:solidFill>
                <a:srgbClr val="0000FF"/>
              </a:solidFill>
              <a:latin typeface="Coope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280" y="1428788"/>
            <a:ext cx="7754520" cy="504821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Lacks details.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Is too general.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8000"/>
                </a:solidFill>
                <a:latin typeface="Chalkboard"/>
              </a:rPr>
              <a:t>Doesn’t really describe very </a:t>
            </a: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much.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8000"/>
                </a:solidFill>
                <a:latin typeface="Chalkboard"/>
              </a:rPr>
              <a:t>Covers many possible </a:t>
            </a: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topics.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8000"/>
                </a:solidFill>
                <a:latin typeface="Chalkboard"/>
              </a:rPr>
              <a:t>Too big to be main </a:t>
            </a: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idea.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008000"/>
                </a:solidFill>
                <a:latin typeface="Chalkboard"/>
              </a:rPr>
              <a:t>Doesn’t help visualize much in the </a:t>
            </a: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story.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Wide</a:t>
            </a:r>
            <a:r>
              <a:rPr lang="en-US" sz="2800" dirty="0">
                <a:solidFill>
                  <a:srgbClr val="008000"/>
                </a:solidFill>
                <a:latin typeface="Chalkboard"/>
              </a:rPr>
              <a:t>, variety of topics can fit within </a:t>
            </a:r>
            <a:r>
              <a:rPr lang="en-US" sz="2800" dirty="0" smtClean="0">
                <a:solidFill>
                  <a:srgbClr val="008000"/>
                </a:solidFill>
                <a:latin typeface="Chalkboard"/>
              </a:rPr>
              <a:t>the statement. </a:t>
            </a:r>
            <a:endParaRPr lang="en-US" sz="2800" dirty="0">
              <a:solidFill>
                <a:srgbClr val="008000"/>
              </a:solidFill>
              <a:latin typeface="Chalkboard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239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212</Words>
  <Application>Microsoft Macintosh PowerPoint</Application>
  <PresentationFormat>On-screen Show (4:3)</PresentationFormat>
  <Paragraphs>71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Sketchbook</vt:lpstr>
      <vt:lpstr>Too Broad?  Too Narrow?</vt:lpstr>
      <vt:lpstr>Brainstorm</vt:lpstr>
      <vt:lpstr>What Is The Main Idea?</vt:lpstr>
      <vt:lpstr>A Statement That Is Too Narrow</vt:lpstr>
      <vt:lpstr>A Statement That Is Too Broad</vt:lpstr>
    </vt:vector>
  </TitlesOfParts>
  <Company>New Lenox School District 122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 Broad?  Too Narrow?</dc:title>
  <dc:creator>NLSD</dc:creator>
  <cp:lastModifiedBy>NLSD122</cp:lastModifiedBy>
  <cp:revision>17</cp:revision>
  <cp:lastPrinted>2013-11-06T16:13:09Z</cp:lastPrinted>
  <dcterms:created xsi:type="dcterms:W3CDTF">2013-11-05T03:24:15Z</dcterms:created>
  <dcterms:modified xsi:type="dcterms:W3CDTF">2014-12-03T16:00:56Z</dcterms:modified>
</cp:coreProperties>
</file>