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handoutMasterIdLst>
    <p:handoutMasterId r:id="rId34"/>
  </p:handoutMasterIdLst>
  <p:sldIdLst>
    <p:sldId id="256" r:id="rId2"/>
    <p:sldId id="284" r:id="rId3"/>
    <p:sldId id="257" r:id="rId4"/>
    <p:sldId id="258" r:id="rId5"/>
    <p:sldId id="259" r:id="rId6"/>
    <p:sldId id="260" r:id="rId7"/>
    <p:sldId id="261" r:id="rId8"/>
    <p:sldId id="262" r:id="rId9"/>
    <p:sldId id="263" r:id="rId10"/>
    <p:sldId id="264" r:id="rId11"/>
    <p:sldId id="265" r:id="rId12"/>
    <p:sldId id="285" r:id="rId13"/>
    <p:sldId id="266" r:id="rId14"/>
    <p:sldId id="267" r:id="rId15"/>
    <p:sldId id="278" r:id="rId16"/>
    <p:sldId id="279" r:id="rId17"/>
    <p:sldId id="280" r:id="rId18"/>
    <p:sldId id="268" r:id="rId19"/>
    <p:sldId id="269" r:id="rId20"/>
    <p:sldId id="281" r:id="rId21"/>
    <p:sldId id="282" r:id="rId22"/>
    <p:sldId id="283" r:id="rId23"/>
    <p:sldId id="270" r:id="rId24"/>
    <p:sldId id="271" r:id="rId25"/>
    <p:sldId id="272" r:id="rId26"/>
    <p:sldId id="273" r:id="rId27"/>
    <p:sldId id="274" r:id="rId28"/>
    <p:sldId id="286" r:id="rId29"/>
    <p:sldId id="275" r:id="rId30"/>
    <p:sldId id="276" r:id="rId31"/>
    <p:sldId id="277"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782"/>
    <p:restoredTop sz="92676"/>
  </p:normalViewPr>
  <p:slideViewPr>
    <p:cSldViewPr snapToGrid="0" snapToObjects="1">
      <p:cViewPr>
        <p:scale>
          <a:sx n="88" d="100"/>
          <a:sy n="88" d="100"/>
        </p:scale>
        <p:origin x="-536"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60413E1C-4EC9-CB48-ADC8-3CA20C9D3D01}" type="datetimeFigureOut">
              <a:rPr lang="en-US" smtClean="0"/>
              <a:t>2/21/17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4398F52-2953-5E41-ACD0-D9B1FEE7901D}" type="slidenum">
              <a:rPr lang="en-US" smtClean="0"/>
              <a:t>‹#›</a:t>
            </a:fld>
            <a:endParaRPr lang="en-US"/>
          </a:p>
        </p:txBody>
      </p:sp>
    </p:spTree>
    <p:extLst>
      <p:ext uri="{BB962C8B-B14F-4D97-AF65-F5344CB8AC3E}">
        <p14:creationId xmlns:p14="http://schemas.microsoft.com/office/powerpoint/2010/main" val="166279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6EF29FF-D451-C34D-A386-9068BA35D16A}" type="datetimeFigureOut">
              <a:rPr lang="en-US" smtClean="0"/>
              <a:t>2/21/17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D69194-6EE0-F741-B888-AEDF13E530A9}" type="slidenum">
              <a:rPr lang="en-US" smtClean="0"/>
              <a:t>‹#›</a:t>
            </a:fld>
            <a:endParaRPr lang="en-US"/>
          </a:p>
        </p:txBody>
      </p:sp>
    </p:spTree>
    <p:extLst>
      <p:ext uri="{BB962C8B-B14F-4D97-AF65-F5344CB8AC3E}">
        <p14:creationId xmlns:p14="http://schemas.microsoft.com/office/powerpoint/2010/main" val="15683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D69194-6EE0-F741-B888-AEDF13E530A9}" type="slidenum">
              <a:rPr lang="en-US" smtClean="0"/>
              <a:t>1</a:t>
            </a:fld>
            <a:endParaRPr lang="en-US" dirty="0"/>
          </a:p>
        </p:txBody>
      </p:sp>
    </p:spTree>
    <p:extLst>
      <p:ext uri="{BB962C8B-B14F-4D97-AF65-F5344CB8AC3E}">
        <p14:creationId xmlns:p14="http://schemas.microsoft.com/office/powerpoint/2010/main" val="896938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11</a:t>
            </a:fld>
            <a:endParaRPr lang="en-US"/>
          </a:p>
        </p:txBody>
      </p:sp>
    </p:spTree>
    <p:extLst>
      <p:ext uri="{BB962C8B-B14F-4D97-AF65-F5344CB8AC3E}">
        <p14:creationId xmlns:p14="http://schemas.microsoft.com/office/powerpoint/2010/main" val="1341052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D69194-6EE0-F741-B888-AEDF13E530A9}" type="slidenum">
              <a:rPr lang="en-US" smtClean="0"/>
              <a:t>13</a:t>
            </a:fld>
            <a:endParaRPr lang="en-US" dirty="0"/>
          </a:p>
        </p:txBody>
      </p:sp>
    </p:spTree>
    <p:extLst>
      <p:ext uri="{BB962C8B-B14F-4D97-AF65-F5344CB8AC3E}">
        <p14:creationId xmlns:p14="http://schemas.microsoft.com/office/powerpoint/2010/main" val="12292317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14</a:t>
            </a:fld>
            <a:endParaRPr lang="en-US"/>
          </a:p>
        </p:txBody>
      </p:sp>
    </p:spTree>
    <p:extLst>
      <p:ext uri="{BB962C8B-B14F-4D97-AF65-F5344CB8AC3E}">
        <p14:creationId xmlns:p14="http://schemas.microsoft.com/office/powerpoint/2010/main" val="905220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18</a:t>
            </a:fld>
            <a:endParaRPr lang="en-US"/>
          </a:p>
        </p:txBody>
      </p:sp>
    </p:spTree>
    <p:extLst>
      <p:ext uri="{BB962C8B-B14F-4D97-AF65-F5344CB8AC3E}">
        <p14:creationId xmlns:p14="http://schemas.microsoft.com/office/powerpoint/2010/main" val="12661326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19</a:t>
            </a:fld>
            <a:endParaRPr lang="en-US"/>
          </a:p>
        </p:txBody>
      </p:sp>
    </p:spTree>
    <p:extLst>
      <p:ext uri="{BB962C8B-B14F-4D97-AF65-F5344CB8AC3E}">
        <p14:creationId xmlns:p14="http://schemas.microsoft.com/office/powerpoint/2010/main" val="476477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23</a:t>
            </a:fld>
            <a:endParaRPr lang="en-US"/>
          </a:p>
        </p:txBody>
      </p:sp>
    </p:spTree>
    <p:extLst>
      <p:ext uri="{BB962C8B-B14F-4D97-AF65-F5344CB8AC3E}">
        <p14:creationId xmlns:p14="http://schemas.microsoft.com/office/powerpoint/2010/main" val="196369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24</a:t>
            </a:fld>
            <a:endParaRPr lang="en-US"/>
          </a:p>
        </p:txBody>
      </p:sp>
    </p:spTree>
    <p:extLst>
      <p:ext uri="{BB962C8B-B14F-4D97-AF65-F5344CB8AC3E}">
        <p14:creationId xmlns:p14="http://schemas.microsoft.com/office/powerpoint/2010/main" val="18413718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25</a:t>
            </a:fld>
            <a:endParaRPr lang="en-US"/>
          </a:p>
        </p:txBody>
      </p:sp>
    </p:spTree>
    <p:extLst>
      <p:ext uri="{BB962C8B-B14F-4D97-AF65-F5344CB8AC3E}">
        <p14:creationId xmlns:p14="http://schemas.microsoft.com/office/powerpoint/2010/main" val="5496275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26</a:t>
            </a:fld>
            <a:endParaRPr lang="en-US"/>
          </a:p>
        </p:txBody>
      </p:sp>
    </p:spTree>
    <p:extLst>
      <p:ext uri="{BB962C8B-B14F-4D97-AF65-F5344CB8AC3E}">
        <p14:creationId xmlns:p14="http://schemas.microsoft.com/office/powerpoint/2010/main" val="12629326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27</a:t>
            </a:fld>
            <a:endParaRPr lang="en-US"/>
          </a:p>
        </p:txBody>
      </p:sp>
    </p:spTree>
    <p:extLst>
      <p:ext uri="{BB962C8B-B14F-4D97-AF65-F5344CB8AC3E}">
        <p14:creationId xmlns:p14="http://schemas.microsoft.com/office/powerpoint/2010/main" val="380631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D69194-6EE0-F741-B888-AEDF13E530A9}" type="slidenum">
              <a:rPr lang="en-US" smtClean="0"/>
              <a:t>3</a:t>
            </a:fld>
            <a:endParaRPr lang="en-US" dirty="0"/>
          </a:p>
        </p:txBody>
      </p:sp>
    </p:spTree>
    <p:extLst>
      <p:ext uri="{BB962C8B-B14F-4D97-AF65-F5344CB8AC3E}">
        <p14:creationId xmlns:p14="http://schemas.microsoft.com/office/powerpoint/2010/main" val="16567436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29</a:t>
            </a:fld>
            <a:endParaRPr lang="en-US"/>
          </a:p>
        </p:txBody>
      </p:sp>
    </p:spTree>
    <p:extLst>
      <p:ext uri="{BB962C8B-B14F-4D97-AF65-F5344CB8AC3E}">
        <p14:creationId xmlns:p14="http://schemas.microsoft.com/office/powerpoint/2010/main" val="20619583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30</a:t>
            </a:fld>
            <a:endParaRPr lang="en-US"/>
          </a:p>
        </p:txBody>
      </p:sp>
    </p:spTree>
    <p:extLst>
      <p:ext uri="{BB962C8B-B14F-4D97-AF65-F5344CB8AC3E}">
        <p14:creationId xmlns:p14="http://schemas.microsoft.com/office/powerpoint/2010/main" val="13895532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31</a:t>
            </a:fld>
            <a:endParaRPr lang="en-US"/>
          </a:p>
        </p:txBody>
      </p:sp>
    </p:spTree>
    <p:extLst>
      <p:ext uri="{BB962C8B-B14F-4D97-AF65-F5344CB8AC3E}">
        <p14:creationId xmlns:p14="http://schemas.microsoft.com/office/powerpoint/2010/main" val="337114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D69194-6EE0-F741-B888-AEDF13E530A9}" type="slidenum">
              <a:rPr lang="en-US" smtClean="0"/>
              <a:t>4</a:t>
            </a:fld>
            <a:endParaRPr lang="en-US" dirty="0"/>
          </a:p>
        </p:txBody>
      </p:sp>
    </p:spTree>
    <p:extLst>
      <p:ext uri="{BB962C8B-B14F-4D97-AF65-F5344CB8AC3E}">
        <p14:creationId xmlns:p14="http://schemas.microsoft.com/office/powerpoint/2010/main" val="617205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D69194-6EE0-F741-B888-AEDF13E530A9}" type="slidenum">
              <a:rPr lang="en-US" smtClean="0"/>
              <a:t>5</a:t>
            </a:fld>
            <a:endParaRPr lang="en-US" dirty="0"/>
          </a:p>
        </p:txBody>
      </p:sp>
    </p:spTree>
    <p:extLst>
      <p:ext uri="{BB962C8B-B14F-4D97-AF65-F5344CB8AC3E}">
        <p14:creationId xmlns:p14="http://schemas.microsoft.com/office/powerpoint/2010/main" val="1028520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D69194-6EE0-F741-B888-AEDF13E530A9}" type="slidenum">
              <a:rPr lang="en-US" smtClean="0"/>
              <a:t>6</a:t>
            </a:fld>
            <a:endParaRPr lang="en-US" dirty="0"/>
          </a:p>
        </p:txBody>
      </p:sp>
    </p:spTree>
    <p:extLst>
      <p:ext uri="{BB962C8B-B14F-4D97-AF65-F5344CB8AC3E}">
        <p14:creationId xmlns:p14="http://schemas.microsoft.com/office/powerpoint/2010/main" val="1256521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7</a:t>
            </a:fld>
            <a:endParaRPr lang="en-US"/>
          </a:p>
        </p:txBody>
      </p:sp>
    </p:spTree>
    <p:extLst>
      <p:ext uri="{BB962C8B-B14F-4D97-AF65-F5344CB8AC3E}">
        <p14:creationId xmlns:p14="http://schemas.microsoft.com/office/powerpoint/2010/main" val="8985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8</a:t>
            </a:fld>
            <a:endParaRPr lang="en-US"/>
          </a:p>
        </p:txBody>
      </p:sp>
    </p:spTree>
    <p:extLst>
      <p:ext uri="{BB962C8B-B14F-4D97-AF65-F5344CB8AC3E}">
        <p14:creationId xmlns:p14="http://schemas.microsoft.com/office/powerpoint/2010/main" val="692653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9</a:t>
            </a:fld>
            <a:endParaRPr lang="en-US"/>
          </a:p>
        </p:txBody>
      </p:sp>
    </p:spTree>
    <p:extLst>
      <p:ext uri="{BB962C8B-B14F-4D97-AF65-F5344CB8AC3E}">
        <p14:creationId xmlns:p14="http://schemas.microsoft.com/office/powerpoint/2010/main" val="20617723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D69194-6EE0-F741-B888-AEDF13E530A9}" type="slidenum">
              <a:rPr lang="en-US" smtClean="0"/>
              <a:t>10</a:t>
            </a:fld>
            <a:endParaRPr lang="en-US"/>
          </a:p>
        </p:txBody>
      </p:sp>
    </p:spTree>
    <p:extLst>
      <p:ext uri="{BB962C8B-B14F-4D97-AF65-F5344CB8AC3E}">
        <p14:creationId xmlns:p14="http://schemas.microsoft.com/office/powerpoint/2010/main" val="412531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a:pPr/>
              <a:t>2/21/17</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a:t>2/21/17</a:t>
            </a:fld>
            <a:endParaRPr lang="en-US"/>
          </a:p>
        </p:txBody>
      </p:sp>
      <p:sp>
        <p:nvSpPr>
          <p:cNvPr id="6" name="Footer Placeholder 5"/>
          <p:cNvSpPr>
            <a:spLocks noGrp="1"/>
          </p:cNvSpPr>
          <p:nvPr>
            <p:ph type="ftr" sz="quarter" idx="11"/>
          </p:nvPr>
        </p:nvSpPr>
        <p:spPr/>
        <p:txBody>
          <a:bodyPr/>
          <a:lstStyle/>
          <a:p>
            <a:r>
              <a:rPr lang="en-US"/>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a:t>2/21/17</a:t>
            </a:fld>
            <a:endParaRPr lang="en-US"/>
          </a:p>
        </p:txBody>
      </p:sp>
      <p:sp>
        <p:nvSpPr>
          <p:cNvPr id="5" name="Footer Placeholder 4"/>
          <p:cNvSpPr>
            <a:spLocks noGrp="1"/>
          </p:cNvSpPr>
          <p:nvPr>
            <p:ph type="ftr" sz="quarter" idx="11"/>
          </p:nvPr>
        </p:nvSpPr>
        <p:spPr/>
        <p:txBody>
          <a:bodyPr/>
          <a:lstStyle/>
          <a:p>
            <a:r>
              <a:rPr lang="en-US"/>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a:t>2/21/17</a:t>
            </a:fld>
            <a:endParaRPr lang="en-US"/>
          </a:p>
        </p:txBody>
      </p:sp>
      <p:sp>
        <p:nvSpPr>
          <p:cNvPr id="5" name="Footer Placeholder 4"/>
          <p:cNvSpPr>
            <a:spLocks noGrp="1"/>
          </p:cNvSpPr>
          <p:nvPr>
            <p:ph type="ftr" sz="quarter" idx="11"/>
          </p:nvPr>
        </p:nvSpPr>
        <p:spPr/>
        <p:txBody>
          <a:bodyPr/>
          <a:lstStyle/>
          <a:p>
            <a:r>
              <a:rPr lang="en-US"/>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a:t>2/21/17</a:t>
            </a:fld>
            <a:endParaRPr lang="en-US"/>
          </a:p>
        </p:txBody>
      </p:sp>
      <p:sp>
        <p:nvSpPr>
          <p:cNvPr id="5" name="Footer Placeholder 4"/>
          <p:cNvSpPr>
            <a:spLocks noGrp="1"/>
          </p:cNvSpPr>
          <p:nvPr>
            <p:ph type="ftr" sz="quarter" idx="11"/>
          </p:nvPr>
        </p:nvSpPr>
        <p:spPr/>
        <p:txBody>
          <a:bodyPr/>
          <a:lstStyle/>
          <a:p>
            <a:r>
              <a:rPr lang="en-US"/>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a:t>2/21/17</a:t>
            </a:fld>
            <a:endParaRPr lang="en-US"/>
          </a:p>
        </p:txBody>
      </p:sp>
      <p:sp>
        <p:nvSpPr>
          <p:cNvPr id="8" name="Footer Placeholder 7"/>
          <p:cNvSpPr>
            <a:spLocks noGrp="1"/>
          </p:cNvSpPr>
          <p:nvPr>
            <p:ph type="ftr" sz="quarter" idx="11"/>
          </p:nvPr>
        </p:nvSpPr>
        <p:spPr/>
        <p:txBody>
          <a:bodyPr/>
          <a:lstStyle/>
          <a:p>
            <a:r>
              <a:rPr lang="en-US"/>
              <a:t>
              </a:t>
            </a:r>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a:t>2/21/17</a:t>
            </a:fld>
            <a:endParaRPr lang="en-US"/>
          </a:p>
        </p:txBody>
      </p:sp>
      <p:sp>
        <p:nvSpPr>
          <p:cNvPr id="8" name="Footer Placeholder 7"/>
          <p:cNvSpPr>
            <a:spLocks noGrp="1"/>
          </p:cNvSpPr>
          <p:nvPr>
            <p:ph type="ftr" sz="quarter" idx="11"/>
          </p:nvPr>
        </p:nvSpPr>
        <p:spPr>
          <a:xfrm>
            <a:off x="561111" y="6391838"/>
            <a:ext cx="3644282" cy="304801"/>
          </a:xfrm>
        </p:spPr>
        <p:txBody>
          <a:bodyPr/>
          <a:lstStyle/>
          <a:p>
            <a:r>
              <a:rPr lang="en-US"/>
              <a:t>
              </a:t>
            </a:r>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a:t>2/21/17</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a:t>2/21/17</a:t>
            </a:fld>
            <a:endParaRPr lang="en-US"/>
          </a:p>
        </p:txBody>
      </p:sp>
      <p:sp>
        <p:nvSpPr>
          <p:cNvPr id="5" name="Footer Placeholder 4"/>
          <p:cNvSpPr>
            <a:spLocks noGrp="1"/>
          </p:cNvSpPr>
          <p:nvPr>
            <p:ph type="ftr" sz="quarter" idx="11"/>
          </p:nvPr>
        </p:nvSpPr>
        <p:spPr/>
        <p:txBody>
          <a:bodyPr/>
          <a:lstStyle/>
          <a:p>
            <a:r>
              <a:rPr lang="en-US"/>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a:t>2/21/17</a:t>
            </a:fld>
            <a:endParaRPr lang="en-US"/>
          </a:p>
        </p:txBody>
      </p:sp>
      <p:sp>
        <p:nvSpPr>
          <p:cNvPr id="5" name="Footer Placeholder 4"/>
          <p:cNvSpPr>
            <a:spLocks noGrp="1"/>
          </p:cNvSpPr>
          <p:nvPr>
            <p:ph type="ftr" sz="quarter" idx="11"/>
          </p:nvPr>
        </p:nvSpPr>
        <p:spPr/>
        <p:txBody>
          <a:bodyPr/>
          <a:lstStyle/>
          <a:p>
            <a:r>
              <a:rPr lang="en-US"/>
              <a:t>
              </a:t>
            </a:r>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a:t>2/21/17</a:t>
            </a:fld>
            <a:endParaRPr lang="en-US"/>
          </a:p>
        </p:txBody>
      </p:sp>
      <p:sp>
        <p:nvSpPr>
          <p:cNvPr id="5" name="Footer Placeholder 4"/>
          <p:cNvSpPr>
            <a:spLocks noGrp="1"/>
          </p:cNvSpPr>
          <p:nvPr>
            <p:ph type="ftr" sz="quarter" idx="11"/>
          </p:nvPr>
        </p:nvSpPr>
        <p:spPr/>
        <p:txBody>
          <a:bodyPr/>
          <a:lstStyle/>
          <a:p>
            <a:r>
              <a:rPr lang="en-US"/>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a:t>2/21/17</a:t>
            </a:fld>
            <a:endParaRPr lang="en-US"/>
          </a:p>
        </p:txBody>
      </p:sp>
      <p:sp>
        <p:nvSpPr>
          <p:cNvPr id="6" name="Footer Placeholder 5"/>
          <p:cNvSpPr>
            <a:spLocks noGrp="1"/>
          </p:cNvSpPr>
          <p:nvPr>
            <p:ph type="ftr" sz="quarter" idx="11"/>
          </p:nvPr>
        </p:nvSpPr>
        <p:spPr/>
        <p:txBody>
          <a:bodyPr/>
          <a:lstStyle/>
          <a:p>
            <a:r>
              <a:rPr lang="en-US"/>
              <a:t>
              </a:t>
            </a:r>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a:t>2/21/17</a:t>
            </a:fld>
            <a:endParaRPr lang="en-US"/>
          </a:p>
        </p:txBody>
      </p:sp>
      <p:sp>
        <p:nvSpPr>
          <p:cNvPr id="8" name="Footer Placeholder 7"/>
          <p:cNvSpPr>
            <a:spLocks noGrp="1"/>
          </p:cNvSpPr>
          <p:nvPr>
            <p:ph type="ftr" sz="quarter" idx="11"/>
          </p:nvPr>
        </p:nvSpPr>
        <p:spPr/>
        <p:txBody>
          <a:bodyPr/>
          <a:lstStyle/>
          <a:p>
            <a:r>
              <a:rPr lang="en-US"/>
              <a:t>
              </a:t>
            </a:r>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a:t>2/21/17</a:t>
            </a:fld>
            <a:endParaRPr lang="en-US"/>
          </a:p>
        </p:txBody>
      </p:sp>
      <p:sp>
        <p:nvSpPr>
          <p:cNvPr id="4" name="Footer Placeholder 3"/>
          <p:cNvSpPr>
            <a:spLocks noGrp="1"/>
          </p:cNvSpPr>
          <p:nvPr>
            <p:ph type="ftr" sz="quarter" idx="11"/>
          </p:nvPr>
        </p:nvSpPr>
        <p:spPr/>
        <p:txBody>
          <a:bodyPr/>
          <a:lstStyle/>
          <a:p>
            <a:r>
              <a:rPr lang="en-US"/>
              <a:t>
              </a:t>
            </a:r>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a:t>2/21/17</a:t>
            </a:fld>
            <a:endParaRPr lang="en-US"/>
          </a:p>
        </p:txBody>
      </p:sp>
      <p:sp>
        <p:nvSpPr>
          <p:cNvPr id="3" name="Footer Placeholder 2"/>
          <p:cNvSpPr>
            <a:spLocks noGrp="1"/>
          </p:cNvSpPr>
          <p:nvPr>
            <p:ph type="ftr" sz="quarter" idx="11"/>
          </p:nvPr>
        </p:nvSpPr>
        <p:spPr/>
        <p:txBody>
          <a:bodyPr/>
          <a:lstStyle/>
          <a:p>
            <a:r>
              <a:rPr lang="en-US"/>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a:t>2/21/17</a:t>
            </a:fld>
            <a:endParaRPr lang="en-US"/>
          </a:p>
        </p:txBody>
      </p:sp>
      <p:sp>
        <p:nvSpPr>
          <p:cNvPr id="6" name="Footer Placeholder 5"/>
          <p:cNvSpPr>
            <a:spLocks noGrp="1"/>
          </p:cNvSpPr>
          <p:nvPr>
            <p:ph type="ftr" sz="quarter" idx="11"/>
          </p:nvPr>
        </p:nvSpPr>
        <p:spPr/>
        <p:txBody>
          <a:bodyPr/>
          <a:lstStyle/>
          <a:p>
            <a:r>
              <a:rPr lang="en-US"/>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Drag picture to placeholder or click icon to add</a:t>
            </a:r>
            <a:endParaRPr lang="en-US"/>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a:t>2/21/17</a:t>
            </a:fld>
            <a:endParaRPr lang="en-US"/>
          </a:p>
        </p:txBody>
      </p:sp>
      <p:sp>
        <p:nvSpPr>
          <p:cNvPr id="6" name="Footer Placeholder 5"/>
          <p:cNvSpPr>
            <a:spLocks noGrp="1"/>
          </p:cNvSpPr>
          <p:nvPr>
            <p:ph type="ftr" sz="quarter" idx="11"/>
          </p:nvPr>
        </p:nvSpPr>
        <p:spPr/>
        <p:txBody>
          <a:bodyPr/>
          <a:lstStyle/>
          <a:p>
            <a:r>
              <a:rPr lang="en-US"/>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a:t>2/21/17</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transition spd="slow">
    <p:wipe/>
  </p:transition>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Nonfiction Signpost Guide</a:t>
            </a:r>
            <a:endParaRPr lang="en-US" dirty="0"/>
          </a:p>
        </p:txBody>
      </p:sp>
      <p:sp>
        <p:nvSpPr>
          <p:cNvPr id="3" name="Subtitle 2"/>
          <p:cNvSpPr>
            <a:spLocks noGrp="1"/>
          </p:cNvSpPr>
          <p:nvPr>
            <p:ph type="subTitle" idx="1"/>
          </p:nvPr>
        </p:nvSpPr>
        <p:spPr/>
        <p:txBody>
          <a:bodyPr/>
          <a:lstStyle/>
          <a:p>
            <a:r>
              <a:rPr lang="en-US" dirty="0" smtClean="0"/>
              <a:t>Notice and note</a:t>
            </a:r>
            <a:endParaRPr lang="en-US" dirty="0"/>
          </a:p>
        </p:txBody>
      </p:sp>
    </p:spTree>
    <p:extLst>
      <p:ext uri="{BB962C8B-B14F-4D97-AF65-F5344CB8AC3E}">
        <p14:creationId xmlns:p14="http://schemas.microsoft.com/office/powerpoint/2010/main" val="1752864074"/>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NOW YOU TRY!!</a:t>
            </a:r>
            <a:endParaRPr lang="en-US"/>
          </a:p>
        </p:txBody>
      </p:sp>
      <p:sp>
        <p:nvSpPr>
          <p:cNvPr id="3" name="Content Placeholder 2"/>
          <p:cNvSpPr>
            <a:spLocks noGrp="1"/>
          </p:cNvSpPr>
          <p:nvPr>
            <p:ph idx="1"/>
          </p:nvPr>
        </p:nvSpPr>
        <p:spPr>
          <a:xfrm>
            <a:off x="561474" y="2603499"/>
            <a:ext cx="11149263" cy="4005847"/>
          </a:xfrm>
        </p:spPr>
        <p:txBody>
          <a:bodyPr>
            <a:normAutofit/>
          </a:bodyPr>
          <a:lstStyle/>
          <a:p>
            <a:r>
              <a:rPr lang="en-US" sz="2400" dirty="0" smtClean="0"/>
              <a:t>Take a look at these two sentences and then tell what signal words you noticed in each.</a:t>
            </a:r>
          </a:p>
          <a:p>
            <a:pPr>
              <a:buAutoNum type="arabicPeriod"/>
            </a:pPr>
            <a:r>
              <a:rPr lang="en-US" sz="2400" b="1" i="1" dirty="0" smtClean="0">
                <a:solidFill>
                  <a:srgbClr val="00B050"/>
                </a:solidFill>
              </a:rPr>
              <a:t>Unlike most planes, which run on jet fuel, Solar Impulse 2 doesn’t create air pollution.</a:t>
            </a:r>
          </a:p>
          <a:p>
            <a:pPr>
              <a:buAutoNum type="arabicPeriod"/>
            </a:pPr>
            <a:r>
              <a:rPr lang="en-US" sz="2400" b="1" i="1" dirty="0" smtClean="0">
                <a:solidFill>
                  <a:srgbClr val="00B050"/>
                </a:solidFill>
              </a:rPr>
              <a:t>On April 23, the General Assembly Hall at the United Nations was packed.  But the room wasn’t filled with dignitaries.  Instead, hundreds of students from schools in the New York City area waited to watch Selma.</a:t>
            </a:r>
            <a:endParaRPr lang="en-US" sz="2400" b="1" i="1" dirty="0">
              <a:solidFill>
                <a:srgbClr val="00B050"/>
              </a:solidFill>
            </a:endParaRPr>
          </a:p>
        </p:txBody>
      </p:sp>
    </p:spTree>
    <p:extLst>
      <p:ext uri="{BB962C8B-B14F-4D97-AF65-F5344CB8AC3E}">
        <p14:creationId xmlns:p14="http://schemas.microsoft.com/office/powerpoint/2010/main" val="187733588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LET’S GO SOLO!</a:t>
            </a:r>
            <a:endParaRPr lang="en-US"/>
          </a:p>
        </p:txBody>
      </p:sp>
      <p:sp>
        <p:nvSpPr>
          <p:cNvPr id="3" name="Content Placeholder 2"/>
          <p:cNvSpPr>
            <a:spLocks noGrp="1"/>
          </p:cNvSpPr>
          <p:nvPr>
            <p:ph idx="1"/>
          </p:nvPr>
        </p:nvSpPr>
        <p:spPr>
          <a:xfrm>
            <a:off x="561474" y="2603499"/>
            <a:ext cx="11213431" cy="3909595"/>
          </a:xfrm>
        </p:spPr>
        <p:txBody>
          <a:bodyPr>
            <a:noAutofit/>
          </a:bodyPr>
          <a:lstStyle/>
          <a:p>
            <a:r>
              <a:rPr lang="en-US" sz="3200" dirty="0" smtClean="0"/>
              <a:t>Read the passage, “Hard at Work”, and highlight any details that are noticed as </a:t>
            </a:r>
            <a:r>
              <a:rPr lang="en-US" sz="3200" b="1" u="sng" dirty="0" smtClean="0"/>
              <a:t>contrasts and contradictions.</a:t>
            </a:r>
            <a:r>
              <a:rPr lang="en-US" sz="3200" dirty="0" smtClean="0"/>
              <a:t>  Some will be easily spotted by signal words; other contrasts, though, will be between what you know and what’s being presented in the text.</a:t>
            </a:r>
            <a:endParaRPr lang="en-US" sz="3200" b="1" u="sng" dirty="0"/>
          </a:p>
        </p:txBody>
      </p:sp>
    </p:spTree>
    <p:extLst>
      <p:ext uri="{BB962C8B-B14F-4D97-AF65-F5344CB8AC3E}">
        <p14:creationId xmlns:p14="http://schemas.microsoft.com/office/powerpoint/2010/main" val="980716858"/>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EXTREME OR ABSOLUTE LANGUAGE (EL)</a:t>
            </a:r>
          </a:p>
        </p:txBody>
      </p:sp>
      <p:sp>
        <p:nvSpPr>
          <p:cNvPr id="3" name="Content Placeholder 2"/>
          <p:cNvSpPr>
            <a:spLocks noGrp="1"/>
          </p:cNvSpPr>
          <p:nvPr>
            <p:ph idx="1"/>
          </p:nvPr>
        </p:nvSpPr>
        <p:spPr>
          <a:xfrm>
            <a:off x="217714" y="2365829"/>
            <a:ext cx="11727543" cy="4492171"/>
          </a:xfrm>
        </p:spPr>
        <p:txBody>
          <a:bodyPr>
            <a:normAutofit/>
          </a:bodyPr>
          <a:lstStyle/>
          <a:p>
            <a:r>
              <a:rPr lang="en-US" sz="2800" dirty="0" smtClean="0"/>
              <a:t>Extreme or Absolute Language makes an exaggerated, overblown, and probably untrue claim.  It admits of no exceptions, and it seems to forbid doubt or questions.  Clues  such as: </a:t>
            </a:r>
            <a:r>
              <a:rPr lang="en-US" sz="2800" b="1" i="1" dirty="0" smtClean="0"/>
              <a:t>every, all, always, indisputable, unarguably, never, none, totally, -</a:t>
            </a:r>
            <a:r>
              <a:rPr lang="en-US" sz="2800" b="1" i="1" dirty="0" err="1" smtClean="0"/>
              <a:t>est</a:t>
            </a:r>
            <a:r>
              <a:rPr lang="en-US" sz="2800" b="1" i="1" dirty="0" smtClean="0"/>
              <a:t> comparative form (smartest), perfectly, entirely, etc</a:t>
            </a:r>
            <a:r>
              <a:rPr lang="en-US" sz="2800" i="1" dirty="0" smtClean="0"/>
              <a:t>. </a:t>
            </a:r>
            <a:r>
              <a:rPr lang="en-US" sz="2800" dirty="0" smtClean="0"/>
              <a:t>should raise questions for the readers.</a:t>
            </a:r>
          </a:p>
          <a:p>
            <a:r>
              <a:rPr lang="en-US" sz="2800" dirty="0" smtClean="0"/>
              <a:t>When readers spot this language, they will be alerted either to the strength of the author’s feelings or to the possibility that the writer is exaggerating and may even be deceiving or misleading the reader.</a:t>
            </a:r>
            <a:endParaRPr lang="en-US" sz="2800" dirty="0"/>
          </a:p>
        </p:txBody>
      </p:sp>
    </p:spTree>
    <p:extLst>
      <p:ext uri="{BB962C8B-B14F-4D97-AF65-F5344CB8AC3E}">
        <p14:creationId xmlns:p14="http://schemas.microsoft.com/office/powerpoint/2010/main" val="308869064"/>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999699" cy="706964"/>
          </a:xfrm>
        </p:spPr>
        <p:txBody>
          <a:bodyPr/>
          <a:lstStyle/>
          <a:p>
            <a:r>
              <a:rPr lang="en-US" dirty="0" smtClean="0"/>
              <a:t>EXTREME OR ABSOLUTE LANGUAGE (EL)</a:t>
            </a:r>
            <a:endParaRPr lang="en-US" dirty="0"/>
          </a:p>
        </p:txBody>
      </p:sp>
      <p:sp>
        <p:nvSpPr>
          <p:cNvPr id="3" name="Content Placeholder 2"/>
          <p:cNvSpPr>
            <a:spLocks noGrp="1"/>
          </p:cNvSpPr>
          <p:nvPr>
            <p:ph idx="1"/>
          </p:nvPr>
        </p:nvSpPr>
        <p:spPr>
          <a:xfrm>
            <a:off x="561474" y="2326105"/>
            <a:ext cx="11181347" cy="4235115"/>
          </a:xfrm>
        </p:spPr>
        <p:txBody>
          <a:bodyPr>
            <a:noAutofit/>
          </a:bodyPr>
          <a:lstStyle/>
          <a:p>
            <a:r>
              <a:rPr lang="en-US" sz="2200" dirty="0" smtClean="0"/>
              <a:t>Let’s take a look at some statements we’ve heard in your school hallway:</a:t>
            </a:r>
          </a:p>
          <a:p>
            <a:pPr>
              <a:buFont typeface="+mj-lt"/>
              <a:buAutoNum type="arabicPeriod"/>
            </a:pPr>
            <a:r>
              <a:rPr lang="en-US" sz="2200" b="1" dirty="0" smtClean="0">
                <a:solidFill>
                  <a:srgbClr val="00B050"/>
                </a:solidFill>
              </a:rPr>
              <a:t>All the teachers and administrators in this school dress very casually.</a:t>
            </a:r>
          </a:p>
          <a:p>
            <a:pPr>
              <a:buFont typeface="+mj-lt"/>
              <a:buAutoNum type="arabicPeriod"/>
            </a:pPr>
            <a:r>
              <a:rPr lang="en-US" sz="2200" b="1" dirty="0" smtClean="0">
                <a:solidFill>
                  <a:srgbClr val="00B050"/>
                </a:solidFill>
              </a:rPr>
              <a:t>That was the funniest movie ever.</a:t>
            </a:r>
          </a:p>
          <a:p>
            <a:pPr>
              <a:buFont typeface="+mj-lt"/>
              <a:buAutoNum type="arabicPeriod"/>
            </a:pPr>
            <a:r>
              <a:rPr lang="en-US" sz="2200" b="1" dirty="0" smtClean="0">
                <a:solidFill>
                  <a:srgbClr val="00B050"/>
                </a:solidFill>
              </a:rPr>
              <a:t>I can’t wait for lunch.  I’m starving.</a:t>
            </a:r>
          </a:p>
          <a:p>
            <a:r>
              <a:rPr lang="en-US" sz="2200" dirty="0" smtClean="0"/>
              <a:t>We’ve heard these comments in the hallway, and they all are examples of what we call </a:t>
            </a:r>
            <a:r>
              <a:rPr lang="en-US" sz="2200" b="1" u="sng" dirty="0" smtClean="0"/>
              <a:t>Extreme or Absolute Language</a:t>
            </a:r>
            <a:r>
              <a:rPr lang="en-US" sz="2200" dirty="0" smtClean="0"/>
              <a:t>.  In the first sentence, we wonder if all teachers dress very casually.  Really?  All? Very casually?  Maybe some dress very casually.  Maybe more dress casually.  Probably some show up in a dress shirt and tie or a nice long skirt and fashionable top.  The words “all” and “very” make that statement extreme and absolute.</a:t>
            </a:r>
          </a:p>
        </p:txBody>
      </p:sp>
    </p:spTree>
    <p:extLst>
      <p:ext uri="{BB962C8B-B14F-4D97-AF65-F5344CB8AC3E}">
        <p14:creationId xmlns:p14="http://schemas.microsoft.com/office/powerpoint/2010/main" val="2489907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checkerboard(across)">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dirty="0"/>
              <a:t>EXTREME OR ABSOLUTE LANGUAGE (EL)</a:t>
            </a:r>
          </a:p>
        </p:txBody>
      </p:sp>
      <p:sp>
        <p:nvSpPr>
          <p:cNvPr id="3" name="Content Placeholder 2"/>
          <p:cNvSpPr>
            <a:spLocks noGrp="1"/>
          </p:cNvSpPr>
          <p:nvPr>
            <p:ph idx="1"/>
          </p:nvPr>
        </p:nvSpPr>
        <p:spPr>
          <a:xfrm>
            <a:off x="529389" y="2351315"/>
            <a:ext cx="11245515" cy="4225948"/>
          </a:xfrm>
        </p:spPr>
        <p:txBody>
          <a:bodyPr/>
          <a:lstStyle/>
          <a:p>
            <a:r>
              <a:rPr lang="en-US" sz="2800" dirty="0" smtClean="0"/>
              <a:t>Now let’s take a look at what extreme or absolute language looks like in a text.  Here are the first two sentences of an article by a man named </a:t>
            </a:r>
            <a:r>
              <a:rPr lang="en-US" sz="2800" dirty="0" err="1" smtClean="0"/>
              <a:t>Dahr</a:t>
            </a:r>
            <a:r>
              <a:rPr lang="en-US" sz="2800" dirty="0" smtClean="0"/>
              <a:t> </a:t>
            </a:r>
            <a:r>
              <a:rPr lang="en-US" sz="2800" dirty="0" err="1" smtClean="0"/>
              <a:t>Jamail</a:t>
            </a:r>
            <a:r>
              <a:rPr lang="en-US" sz="2800" dirty="0" smtClean="0"/>
              <a:t> about climate change.</a:t>
            </a:r>
          </a:p>
          <a:p>
            <a:pPr marL="0" indent="0">
              <a:buNone/>
            </a:pPr>
            <a:r>
              <a:rPr lang="en-US" sz="2800" dirty="0">
                <a:solidFill>
                  <a:srgbClr val="00B050"/>
                </a:solidFill>
              </a:rPr>
              <a:t>	</a:t>
            </a:r>
            <a:r>
              <a:rPr lang="en-US" sz="2800" dirty="0" smtClean="0">
                <a:solidFill>
                  <a:srgbClr val="00B050"/>
                </a:solidFill>
              </a:rPr>
              <a:t>“</a:t>
            </a:r>
            <a:r>
              <a:rPr lang="en-US" sz="2800" b="1" i="1" dirty="0" smtClean="0">
                <a:solidFill>
                  <a:srgbClr val="00B050"/>
                </a:solidFill>
              </a:rPr>
              <a:t>No one on this planet will be untouched by climate change,” the Intergovernmental Panel on Climate Change announced.  The report warned that climate impacts  are already “severe, pervasive, and irreversible.”</a:t>
            </a:r>
          </a:p>
          <a:p>
            <a:pPr marL="0" indent="0">
              <a:buNone/>
            </a:pPr>
            <a:r>
              <a:rPr lang="en-US" sz="2800" dirty="0" smtClean="0">
                <a:solidFill>
                  <a:schemeClr val="tx1"/>
                </a:solidFill>
              </a:rPr>
              <a:t>What did you notice as extreme or absolute??</a:t>
            </a:r>
          </a:p>
          <a:p>
            <a:pPr marL="0" indent="0">
              <a:buNone/>
            </a:pPr>
            <a:endParaRPr lang="en-US" dirty="0"/>
          </a:p>
        </p:txBody>
      </p:sp>
    </p:spTree>
    <p:extLst>
      <p:ext uri="{BB962C8B-B14F-4D97-AF65-F5344CB8AC3E}">
        <p14:creationId xmlns:p14="http://schemas.microsoft.com/office/powerpoint/2010/main" val="169213151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9092132" cy="706964"/>
          </a:xfrm>
        </p:spPr>
        <p:txBody>
          <a:bodyPr/>
          <a:lstStyle/>
          <a:p>
            <a:r>
              <a:rPr lang="en-US" dirty="0" smtClean="0"/>
              <a:t>EXTREME OR ABSOLUTE LANGUAGE (EL)</a:t>
            </a:r>
            <a:endParaRPr lang="en-US" dirty="0"/>
          </a:p>
        </p:txBody>
      </p:sp>
      <p:sp>
        <p:nvSpPr>
          <p:cNvPr id="3" name="Content Placeholder 2"/>
          <p:cNvSpPr>
            <a:spLocks noGrp="1"/>
          </p:cNvSpPr>
          <p:nvPr>
            <p:ph idx="1"/>
          </p:nvPr>
        </p:nvSpPr>
        <p:spPr>
          <a:xfrm>
            <a:off x="348343" y="2307771"/>
            <a:ext cx="11582399" cy="4354286"/>
          </a:xfrm>
        </p:spPr>
        <p:txBody>
          <a:bodyPr>
            <a:normAutofit fontScale="92500" lnSpcReduction="20000"/>
          </a:bodyPr>
          <a:lstStyle/>
          <a:p>
            <a:r>
              <a:rPr lang="en-US" sz="2900" dirty="0">
                <a:solidFill>
                  <a:srgbClr val="00B050"/>
                </a:solidFill>
              </a:rPr>
              <a:t>“</a:t>
            </a:r>
            <a:r>
              <a:rPr lang="en-US" sz="2900" b="1" i="1" dirty="0">
                <a:solidFill>
                  <a:srgbClr val="00B050"/>
                </a:solidFill>
              </a:rPr>
              <a:t>No one on this planet will be untouched by climate change,” the Intergovernmental Panel on Climate Change announced.  The report warned that climate impacts </a:t>
            </a:r>
            <a:r>
              <a:rPr lang="en-US" sz="2900" b="1" i="1" dirty="0" smtClean="0">
                <a:solidFill>
                  <a:srgbClr val="00B050"/>
                </a:solidFill>
              </a:rPr>
              <a:t>are </a:t>
            </a:r>
            <a:r>
              <a:rPr lang="en-US" sz="2900" b="1" i="1" dirty="0">
                <a:solidFill>
                  <a:srgbClr val="00B050"/>
                </a:solidFill>
              </a:rPr>
              <a:t>already “severe, pervasive, and irreversible.”</a:t>
            </a:r>
          </a:p>
          <a:p>
            <a:r>
              <a:rPr lang="en-US" sz="2900" b="1" dirty="0" smtClean="0">
                <a:solidFill>
                  <a:srgbClr val="FF0000"/>
                </a:solidFill>
              </a:rPr>
              <a:t>Possible Extreme or Absolute Language:</a:t>
            </a:r>
          </a:p>
          <a:p>
            <a:pPr marL="0" indent="0">
              <a:buNone/>
            </a:pPr>
            <a:r>
              <a:rPr lang="en-US" sz="2900" b="1" dirty="0" smtClean="0">
                <a:solidFill>
                  <a:srgbClr val="FF0000"/>
                </a:solidFill>
              </a:rPr>
              <a:t>1.  “No one on this planet</a:t>
            </a:r>
            <a:r>
              <a:rPr lang="is-IS" sz="2900" b="1" dirty="0" smtClean="0">
                <a:solidFill>
                  <a:srgbClr val="FF0000"/>
                </a:solidFill>
              </a:rPr>
              <a:t>…</a:t>
            </a:r>
            <a:r>
              <a:rPr lang="en-US" sz="2900" b="1" dirty="0" smtClean="0">
                <a:solidFill>
                  <a:srgbClr val="FF0000"/>
                </a:solidFill>
              </a:rPr>
              <a:t>”  </a:t>
            </a:r>
            <a:r>
              <a:rPr lang="en-US" sz="2900" b="1" i="1" dirty="0" smtClean="0">
                <a:solidFill>
                  <a:srgbClr val="FF0000"/>
                </a:solidFill>
              </a:rPr>
              <a:t>No one</a:t>
            </a:r>
            <a:r>
              <a:rPr lang="en-US" sz="2900" b="1" dirty="0" smtClean="0">
                <a:solidFill>
                  <a:srgbClr val="FF0000"/>
                </a:solidFill>
              </a:rPr>
              <a:t>?  How could he know that?  </a:t>
            </a:r>
          </a:p>
          <a:p>
            <a:pPr marL="0" indent="0">
              <a:buNone/>
            </a:pPr>
            <a:r>
              <a:rPr lang="en-US" sz="2900" b="1" dirty="0" smtClean="0">
                <a:solidFill>
                  <a:srgbClr val="00B0F0"/>
                </a:solidFill>
              </a:rPr>
              <a:t>Why’d the writer choose those words?  </a:t>
            </a:r>
            <a:r>
              <a:rPr lang="en-US" sz="2900" b="1" dirty="0" smtClean="0">
                <a:solidFill>
                  <a:schemeClr val="tx1"/>
                </a:solidFill>
              </a:rPr>
              <a:t>Is it true?  Not one single person on this entire planet will be untouched by climate change?  If the change affects the whole globe, then it might be true that everyone will be affected.  It still seems absolute—no one will be untouched.  Perhaps he’s just trying to catch my attention.</a:t>
            </a:r>
          </a:p>
          <a:p>
            <a:pPr>
              <a:buFont typeface="+mj-lt"/>
              <a:buAutoNum type="arabicPeriod"/>
            </a:pPr>
            <a:endParaRPr lang="en-US" b="1" dirty="0" smtClean="0">
              <a:solidFill>
                <a:srgbClr val="FF0000"/>
              </a:solidFill>
            </a:endParaRPr>
          </a:p>
        </p:txBody>
      </p:sp>
    </p:spTree>
    <p:extLst>
      <p:ext uri="{BB962C8B-B14F-4D97-AF65-F5344CB8AC3E}">
        <p14:creationId xmlns:p14="http://schemas.microsoft.com/office/powerpoint/2010/main" val="89463158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976017" cy="706964"/>
          </a:xfrm>
        </p:spPr>
        <p:txBody>
          <a:bodyPr/>
          <a:lstStyle/>
          <a:p>
            <a:r>
              <a:rPr lang="en-US" dirty="0"/>
              <a:t>EXTREME OR ABSOLUTE LANGUAGE (EL)</a:t>
            </a:r>
          </a:p>
        </p:txBody>
      </p:sp>
      <p:sp>
        <p:nvSpPr>
          <p:cNvPr id="3" name="Content Placeholder 2"/>
          <p:cNvSpPr>
            <a:spLocks noGrp="1"/>
          </p:cNvSpPr>
          <p:nvPr>
            <p:ph idx="1"/>
          </p:nvPr>
        </p:nvSpPr>
        <p:spPr>
          <a:xfrm>
            <a:off x="478971" y="2235200"/>
            <a:ext cx="11277599" cy="4622800"/>
          </a:xfrm>
        </p:spPr>
        <p:txBody>
          <a:bodyPr>
            <a:normAutofit fontScale="85000" lnSpcReduction="20000"/>
          </a:bodyPr>
          <a:lstStyle/>
          <a:p>
            <a:r>
              <a:rPr lang="en-US" sz="3000" dirty="0">
                <a:solidFill>
                  <a:srgbClr val="00B050"/>
                </a:solidFill>
              </a:rPr>
              <a:t>“</a:t>
            </a:r>
            <a:r>
              <a:rPr lang="en-US" sz="3000" b="1" i="1" dirty="0">
                <a:solidFill>
                  <a:srgbClr val="00B050"/>
                </a:solidFill>
              </a:rPr>
              <a:t>No one on this planet will be untouched by climate change,” the Intergovernmental Panel on Climate Change announced.  The report warned that climate impacts are already “severe, pervasive, and irreversible</a:t>
            </a:r>
            <a:r>
              <a:rPr lang="en-US" sz="3000" b="1" i="1" dirty="0" smtClean="0">
                <a:solidFill>
                  <a:srgbClr val="00B050"/>
                </a:solidFill>
              </a:rPr>
              <a:t>.”</a:t>
            </a:r>
          </a:p>
          <a:p>
            <a:r>
              <a:rPr lang="en-US" sz="3000" b="1" dirty="0">
                <a:solidFill>
                  <a:srgbClr val="FF0000"/>
                </a:solidFill>
              </a:rPr>
              <a:t>Possible Extreme or Absolute Language</a:t>
            </a:r>
            <a:r>
              <a:rPr lang="en-US" sz="3000" b="1" dirty="0" smtClean="0">
                <a:solidFill>
                  <a:srgbClr val="FF0000"/>
                </a:solidFill>
              </a:rPr>
              <a:t>:</a:t>
            </a:r>
            <a:endParaRPr lang="en-US" sz="3000" b="1" i="1" dirty="0">
              <a:solidFill>
                <a:srgbClr val="00B050"/>
              </a:solidFill>
            </a:endParaRPr>
          </a:p>
          <a:p>
            <a:pPr marL="0" indent="0">
              <a:buNone/>
            </a:pPr>
            <a:r>
              <a:rPr lang="en-US" sz="3000" b="1" dirty="0">
                <a:solidFill>
                  <a:srgbClr val="FF0000"/>
                </a:solidFill>
              </a:rPr>
              <a:t>2.  “Climate impacts are </a:t>
            </a:r>
            <a:r>
              <a:rPr lang="en-US" sz="3000" b="1" i="1" dirty="0">
                <a:solidFill>
                  <a:srgbClr val="FF0000"/>
                </a:solidFill>
              </a:rPr>
              <a:t>already ‘</a:t>
            </a:r>
            <a:r>
              <a:rPr lang="en-US" sz="3000" b="1" dirty="0">
                <a:solidFill>
                  <a:srgbClr val="FF0000"/>
                </a:solidFill>
              </a:rPr>
              <a:t>severe, pervasive, and irreversible.’”</a:t>
            </a:r>
          </a:p>
          <a:p>
            <a:pPr marL="0" indent="0">
              <a:buNone/>
            </a:pPr>
            <a:r>
              <a:rPr lang="en-US" sz="3000" b="1" dirty="0">
                <a:solidFill>
                  <a:schemeClr val="tx1"/>
                </a:solidFill>
              </a:rPr>
              <a:t>That is frightening!  To say that we have already reached the point at which climate change is irreversible seems extreme.  If true, it seems to mean that nothing can be done about the changing climate</a:t>
            </a:r>
            <a:r>
              <a:rPr lang="en-US" sz="3000" b="1" dirty="0" smtClean="0">
                <a:solidFill>
                  <a:schemeClr val="tx1"/>
                </a:solidFill>
              </a:rPr>
              <a:t>.  If it’s </a:t>
            </a:r>
            <a:r>
              <a:rPr lang="en-US" sz="3000" b="1" i="1" dirty="0" smtClean="0">
                <a:solidFill>
                  <a:schemeClr val="tx1"/>
                </a:solidFill>
              </a:rPr>
              <a:t>already irreversible</a:t>
            </a:r>
            <a:r>
              <a:rPr lang="en-US" sz="3000" b="1" dirty="0" smtClean="0">
                <a:solidFill>
                  <a:schemeClr val="tx1"/>
                </a:solidFill>
              </a:rPr>
              <a:t>, we must be doomed.  </a:t>
            </a:r>
          </a:p>
          <a:p>
            <a:pPr marL="0" indent="0">
              <a:buNone/>
            </a:pPr>
            <a:r>
              <a:rPr lang="en-US" sz="3000" b="1" dirty="0" smtClean="0">
                <a:solidFill>
                  <a:srgbClr val="00B0F0"/>
                </a:solidFill>
              </a:rPr>
              <a:t>Why would the writer use this language?  </a:t>
            </a:r>
            <a:endParaRPr lang="en-US" dirty="0"/>
          </a:p>
        </p:txBody>
      </p:sp>
    </p:spTree>
    <p:extLst>
      <p:ext uri="{BB962C8B-B14F-4D97-AF65-F5344CB8AC3E}">
        <p14:creationId xmlns:p14="http://schemas.microsoft.com/office/powerpoint/2010/main" val="62003297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9121160" cy="706964"/>
          </a:xfrm>
        </p:spPr>
        <p:txBody>
          <a:bodyPr/>
          <a:lstStyle/>
          <a:p>
            <a:r>
              <a:rPr lang="en-US"/>
              <a:t>EXTREME OR ABSOLUTE LANGUAGE (EL)</a:t>
            </a:r>
          </a:p>
        </p:txBody>
      </p:sp>
      <p:sp>
        <p:nvSpPr>
          <p:cNvPr id="3" name="Content Placeholder 2"/>
          <p:cNvSpPr>
            <a:spLocks noGrp="1"/>
          </p:cNvSpPr>
          <p:nvPr>
            <p:ph idx="1"/>
          </p:nvPr>
        </p:nvSpPr>
        <p:spPr>
          <a:xfrm>
            <a:off x="464458" y="2264229"/>
            <a:ext cx="11321142" cy="4426857"/>
          </a:xfrm>
        </p:spPr>
        <p:txBody>
          <a:bodyPr>
            <a:normAutofit fontScale="47500" lnSpcReduction="20000"/>
          </a:bodyPr>
          <a:lstStyle/>
          <a:p>
            <a:pPr marL="0" indent="0">
              <a:buNone/>
            </a:pPr>
            <a:endParaRPr lang="en-US" b="1" dirty="0" smtClean="0">
              <a:solidFill>
                <a:srgbClr val="00B0F0"/>
              </a:solidFill>
            </a:endParaRPr>
          </a:p>
          <a:p>
            <a:pPr marL="0" indent="0">
              <a:buNone/>
            </a:pPr>
            <a:r>
              <a:rPr lang="en-US" sz="5100" dirty="0">
                <a:solidFill>
                  <a:srgbClr val="00B050"/>
                </a:solidFill>
              </a:rPr>
              <a:t>“</a:t>
            </a:r>
            <a:r>
              <a:rPr lang="en-US" sz="5100" b="1" i="1" dirty="0">
                <a:solidFill>
                  <a:srgbClr val="00B050"/>
                </a:solidFill>
              </a:rPr>
              <a:t>No one on this planet will be untouched by climate change,” the Intergovernmental Panel on Climate Change announced.  The report warned that climate impacts are already “severe, pervasive, and irreversible.”</a:t>
            </a:r>
          </a:p>
          <a:p>
            <a:pPr marL="0" indent="0">
              <a:buNone/>
            </a:pPr>
            <a:endParaRPr lang="en-US" sz="2500" b="1" dirty="0">
              <a:solidFill>
                <a:srgbClr val="00B0F0"/>
              </a:solidFill>
            </a:endParaRPr>
          </a:p>
          <a:p>
            <a:pPr marL="0" indent="0">
              <a:buNone/>
            </a:pPr>
            <a:r>
              <a:rPr lang="en-US" sz="5100" b="1" dirty="0" smtClean="0">
                <a:solidFill>
                  <a:srgbClr val="00B0F0"/>
                </a:solidFill>
              </a:rPr>
              <a:t>Why </a:t>
            </a:r>
            <a:r>
              <a:rPr lang="en-US" sz="5100" b="1" dirty="0">
                <a:solidFill>
                  <a:srgbClr val="00B0F0"/>
                </a:solidFill>
              </a:rPr>
              <a:t>would the writer use this language?  </a:t>
            </a:r>
            <a:r>
              <a:rPr lang="en-US" sz="5100" b="1" dirty="0">
                <a:solidFill>
                  <a:schemeClr val="tx1"/>
                </a:solidFill>
              </a:rPr>
              <a:t>Why aren’t others reporting that our problems are irreversible.  Shouldn’t that be making a lot of news?  I have to wonder if I’m seeing some bias from the author.</a:t>
            </a:r>
          </a:p>
          <a:p>
            <a:pPr marL="0" indent="0">
              <a:buNone/>
            </a:pPr>
            <a:r>
              <a:rPr lang="en-US" sz="5100" b="1" dirty="0">
                <a:solidFill>
                  <a:schemeClr val="tx1"/>
                </a:solidFill>
              </a:rPr>
              <a:t>When we notice Extreme or Absolute Language </a:t>
            </a:r>
            <a:r>
              <a:rPr lang="en-US" sz="5100" b="1" dirty="0" smtClean="0">
                <a:solidFill>
                  <a:schemeClr val="tx1"/>
                </a:solidFill>
              </a:rPr>
              <a:t>that </a:t>
            </a:r>
            <a:r>
              <a:rPr lang="en-US" sz="5100" b="1" dirty="0">
                <a:solidFill>
                  <a:schemeClr val="tx1"/>
                </a:solidFill>
              </a:rPr>
              <a:t>is </a:t>
            </a:r>
            <a:r>
              <a:rPr lang="en-US" sz="5100" b="1" dirty="0" smtClean="0">
                <a:solidFill>
                  <a:schemeClr val="tx1"/>
                </a:solidFill>
              </a:rPr>
              <a:t>this troubling </a:t>
            </a:r>
            <a:r>
              <a:rPr lang="en-US" sz="5100" b="1" dirty="0">
                <a:solidFill>
                  <a:schemeClr val="tx1"/>
                </a:solidFill>
              </a:rPr>
              <a:t>we have an obligation to think about it, wonder why the author chose those words, and recognize that </a:t>
            </a:r>
            <a:r>
              <a:rPr lang="en-US" sz="5100" b="1" dirty="0" smtClean="0">
                <a:solidFill>
                  <a:schemeClr val="tx1"/>
                </a:solidFill>
              </a:rPr>
              <a:t>we </a:t>
            </a:r>
            <a:r>
              <a:rPr lang="en-US" sz="5100" b="1" dirty="0">
                <a:solidFill>
                  <a:schemeClr val="tx1"/>
                </a:solidFill>
              </a:rPr>
              <a:t>might be seeing clues to the main idea, the author’s purpose, or the author’s bias.</a:t>
            </a:r>
          </a:p>
          <a:p>
            <a:endParaRPr lang="en-US" dirty="0"/>
          </a:p>
        </p:txBody>
      </p:sp>
    </p:spTree>
    <p:extLst>
      <p:ext uri="{BB962C8B-B14F-4D97-AF65-F5344CB8AC3E}">
        <p14:creationId xmlns:p14="http://schemas.microsoft.com/office/powerpoint/2010/main" val="82022384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heckerboard(across)">
                                      <p:cBhvr>
                                        <p:cTn id="10" dur="500"/>
                                        <p:tgtEl>
                                          <p:spTgt spid="3">
                                            <p:txEl>
                                              <p:pRg st="3" end="3"/>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heckerboard(across)">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NOW YOU TRY!!</a:t>
            </a:r>
            <a:endParaRPr lang="en-US"/>
          </a:p>
        </p:txBody>
      </p:sp>
      <p:sp>
        <p:nvSpPr>
          <p:cNvPr id="3" name="Content Placeholder 2"/>
          <p:cNvSpPr>
            <a:spLocks noGrp="1"/>
          </p:cNvSpPr>
          <p:nvPr>
            <p:ph idx="1"/>
          </p:nvPr>
        </p:nvSpPr>
        <p:spPr>
          <a:xfrm>
            <a:off x="539646" y="2380343"/>
            <a:ext cx="11137692" cy="4477657"/>
          </a:xfrm>
        </p:spPr>
        <p:txBody>
          <a:bodyPr>
            <a:normAutofit/>
          </a:bodyPr>
          <a:lstStyle/>
          <a:p>
            <a:r>
              <a:rPr lang="en-US" sz="3200" dirty="0" smtClean="0"/>
              <a:t>Read the given passage, “Vampires Prey on Panama” and highlight details that could be considered </a:t>
            </a:r>
            <a:r>
              <a:rPr lang="en-US" sz="3200" b="1" u="sng" dirty="0" smtClean="0"/>
              <a:t>Extreme or Absolute Language.</a:t>
            </a:r>
            <a:endParaRPr lang="en-US" sz="3200" dirty="0" smtClean="0"/>
          </a:p>
          <a:p>
            <a:r>
              <a:rPr lang="en-US" sz="3200" dirty="0" smtClean="0"/>
              <a:t>Now, turn to a partner next to you and share your findings.</a:t>
            </a:r>
          </a:p>
          <a:p>
            <a:r>
              <a:rPr lang="en-US" sz="3200" dirty="0" smtClean="0"/>
              <a:t>How did reading with this signpost in mind affect your reading??</a:t>
            </a:r>
            <a:endParaRPr lang="en-US" sz="3200" dirty="0"/>
          </a:p>
        </p:txBody>
      </p:sp>
    </p:spTree>
    <p:extLst>
      <p:ext uri="{BB962C8B-B14F-4D97-AF65-F5344CB8AC3E}">
        <p14:creationId xmlns:p14="http://schemas.microsoft.com/office/powerpoint/2010/main" val="42456274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NUMBERS AND STATS (NS)</a:t>
            </a:r>
            <a:endParaRPr lang="en-US"/>
          </a:p>
        </p:txBody>
      </p:sp>
      <p:sp>
        <p:nvSpPr>
          <p:cNvPr id="3" name="Content Placeholder 2"/>
          <p:cNvSpPr>
            <a:spLocks noGrp="1"/>
          </p:cNvSpPr>
          <p:nvPr>
            <p:ph idx="1"/>
          </p:nvPr>
        </p:nvSpPr>
        <p:spPr>
          <a:xfrm>
            <a:off x="188687" y="2264229"/>
            <a:ext cx="11829142" cy="4484914"/>
          </a:xfrm>
        </p:spPr>
        <p:txBody>
          <a:bodyPr>
            <a:normAutofit fontScale="92500" lnSpcReduction="10000"/>
          </a:bodyPr>
          <a:lstStyle/>
          <a:p>
            <a:pPr marL="0" indent="0">
              <a:buNone/>
            </a:pPr>
            <a:r>
              <a:rPr lang="en-US" sz="3600" dirty="0"/>
              <a:t>What about these statements may not give someone a clear understanding</a:t>
            </a:r>
            <a:r>
              <a:rPr lang="en-US" sz="3600" dirty="0" smtClean="0"/>
              <a:t>?</a:t>
            </a:r>
            <a:endParaRPr lang="en-US" sz="3600" b="1" dirty="0" smtClean="0">
              <a:solidFill>
                <a:srgbClr val="00B050"/>
              </a:solidFill>
            </a:endParaRPr>
          </a:p>
          <a:p>
            <a:r>
              <a:rPr lang="en-US" sz="3600" b="1" dirty="0" smtClean="0">
                <a:solidFill>
                  <a:srgbClr val="00B050"/>
                </a:solidFill>
              </a:rPr>
              <a:t>Turn in your quiz soon.</a:t>
            </a:r>
          </a:p>
          <a:p>
            <a:pPr marL="0" indent="0">
              <a:buNone/>
            </a:pPr>
            <a:r>
              <a:rPr lang="en-US" sz="3600" b="1" dirty="0" smtClean="0">
                <a:solidFill>
                  <a:srgbClr val="FF0000"/>
                </a:solidFill>
              </a:rPr>
              <a:t>“Do I have one more minute or ten more?”</a:t>
            </a:r>
          </a:p>
          <a:p>
            <a:r>
              <a:rPr lang="en-US" sz="3600" b="1" dirty="0" smtClean="0">
                <a:solidFill>
                  <a:srgbClr val="00B050"/>
                </a:solidFill>
              </a:rPr>
              <a:t>Run a few more laps.</a:t>
            </a:r>
          </a:p>
          <a:p>
            <a:pPr marL="0" indent="0">
              <a:buNone/>
            </a:pPr>
            <a:r>
              <a:rPr lang="en-US" sz="3600" b="1" dirty="0" smtClean="0">
                <a:solidFill>
                  <a:srgbClr val="FF0000"/>
                </a:solidFill>
              </a:rPr>
              <a:t>“Should I run three or four?”</a:t>
            </a:r>
          </a:p>
          <a:p>
            <a:r>
              <a:rPr lang="en-US" sz="3600" b="1" dirty="0" smtClean="0">
                <a:solidFill>
                  <a:srgbClr val="00B050"/>
                </a:solidFill>
              </a:rPr>
              <a:t>You’re getting a raise.</a:t>
            </a:r>
          </a:p>
          <a:p>
            <a:pPr marL="0" indent="0">
              <a:buNone/>
            </a:pPr>
            <a:r>
              <a:rPr lang="en-US" sz="3600" b="1" dirty="0" smtClean="0">
                <a:solidFill>
                  <a:srgbClr val="FF0000"/>
                </a:solidFill>
              </a:rPr>
              <a:t>“Exactly how big of a raise are we speaking?”</a:t>
            </a:r>
            <a:endParaRPr lang="en-US" sz="2800" dirty="0" smtClean="0">
              <a:solidFill>
                <a:srgbClr val="FF0000"/>
              </a:solidFill>
            </a:endParaRPr>
          </a:p>
        </p:txBody>
      </p:sp>
    </p:spTree>
    <p:extLst>
      <p:ext uri="{BB962C8B-B14F-4D97-AF65-F5344CB8AC3E}">
        <p14:creationId xmlns:p14="http://schemas.microsoft.com/office/powerpoint/2010/main" val="29669739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500"/>
                                        <p:tgtEl>
                                          <p:spTgt spid="3">
                                            <p:txEl>
                                              <p:pRg st="3" end="3"/>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heckerboard(across)">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500"/>
                                        <p:tgtEl>
                                          <p:spTgt spid="3">
                                            <p:txEl>
                                              <p:pRg st="2" end="2"/>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linds(horizontal)">
                                      <p:cBhvr>
                                        <p:cTn id="24" dur="500"/>
                                        <p:tgtEl>
                                          <p:spTgt spid="3">
                                            <p:txEl>
                                              <p:pRg st="4" end="4"/>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&amp; CONTRADICTIONS (CC)</a:t>
            </a:r>
          </a:p>
        </p:txBody>
      </p:sp>
      <p:sp>
        <p:nvSpPr>
          <p:cNvPr id="3" name="Content Placeholder 2"/>
          <p:cNvSpPr>
            <a:spLocks noGrp="1"/>
          </p:cNvSpPr>
          <p:nvPr>
            <p:ph idx="1"/>
          </p:nvPr>
        </p:nvSpPr>
        <p:spPr>
          <a:xfrm>
            <a:off x="203200" y="2380343"/>
            <a:ext cx="11742057" cy="4325257"/>
          </a:xfrm>
        </p:spPr>
        <p:txBody>
          <a:bodyPr>
            <a:noAutofit/>
          </a:bodyPr>
          <a:lstStyle/>
          <a:p>
            <a:r>
              <a:rPr lang="en-US" sz="2800" dirty="0" smtClean="0"/>
              <a:t>The Contrasts and Contradictions Signpost alerts readers to opposing views.  That opposition might be seen within the text, especially if it is an argumentative essay, or it might be seen between the reader and the text, especially in historical texts</a:t>
            </a:r>
          </a:p>
          <a:p>
            <a:endParaRPr lang="en-US" sz="2800" dirty="0" smtClean="0"/>
          </a:p>
          <a:p>
            <a:r>
              <a:rPr lang="en-US" sz="2800" dirty="0" smtClean="0"/>
              <a:t>Recognizing contrasts and contradictions helps students with several reading skills, especially making comparison, noting cause-and-effect relationships, identifying supporting details, finding the main idea, and reflecting upon the author’s purpose.</a:t>
            </a:r>
            <a:endParaRPr lang="en-US" sz="2800" dirty="0"/>
          </a:p>
        </p:txBody>
      </p:sp>
    </p:spTree>
    <p:extLst>
      <p:ext uri="{BB962C8B-B14F-4D97-AF65-F5344CB8AC3E}">
        <p14:creationId xmlns:p14="http://schemas.microsoft.com/office/powerpoint/2010/main" val="2061920224"/>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NUMBERS AND STATS (NS)</a:t>
            </a:r>
          </a:p>
        </p:txBody>
      </p:sp>
      <p:sp>
        <p:nvSpPr>
          <p:cNvPr id="3" name="Content Placeholder 2"/>
          <p:cNvSpPr>
            <a:spLocks noGrp="1"/>
          </p:cNvSpPr>
          <p:nvPr>
            <p:ph idx="1"/>
          </p:nvPr>
        </p:nvSpPr>
        <p:spPr>
          <a:xfrm>
            <a:off x="145143" y="2365829"/>
            <a:ext cx="11872685" cy="4281714"/>
          </a:xfrm>
        </p:spPr>
        <p:txBody>
          <a:bodyPr>
            <a:normAutofit lnSpcReduction="10000"/>
          </a:bodyPr>
          <a:lstStyle/>
          <a:p>
            <a:pPr marL="0" indent="0" algn="ctr">
              <a:buNone/>
            </a:pPr>
            <a:r>
              <a:rPr lang="en-US" sz="3600" b="1" dirty="0" smtClean="0">
                <a:solidFill>
                  <a:srgbClr val="FF0000"/>
                </a:solidFill>
              </a:rPr>
              <a:t>Why does it matter??</a:t>
            </a:r>
          </a:p>
          <a:p>
            <a:r>
              <a:rPr lang="en-US" sz="3600" dirty="0" smtClean="0"/>
              <a:t>In each case, specific numbers help you have a clearer understanding of what’s going on and visualize the point the author is trying to make.  That’s the main reason all of us use numbers—to give specific details about what we’re discussing.  And that’s the same reason authors use numbers and stats—to help better understand the topic.</a:t>
            </a:r>
            <a:endParaRPr lang="en-US" sz="3600" dirty="0"/>
          </a:p>
        </p:txBody>
      </p:sp>
    </p:spTree>
    <p:extLst>
      <p:ext uri="{BB962C8B-B14F-4D97-AF65-F5344CB8AC3E}">
        <p14:creationId xmlns:p14="http://schemas.microsoft.com/office/powerpoint/2010/main" val="1122566887"/>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NUMBERS AND STATS (NS)</a:t>
            </a:r>
          </a:p>
        </p:txBody>
      </p:sp>
      <p:sp>
        <p:nvSpPr>
          <p:cNvPr id="3" name="Content Placeholder 2"/>
          <p:cNvSpPr>
            <a:spLocks noGrp="1"/>
          </p:cNvSpPr>
          <p:nvPr>
            <p:ph idx="1"/>
          </p:nvPr>
        </p:nvSpPr>
        <p:spPr>
          <a:xfrm>
            <a:off x="130630" y="2322285"/>
            <a:ext cx="11872684" cy="4426857"/>
          </a:xfrm>
        </p:spPr>
        <p:txBody>
          <a:bodyPr>
            <a:normAutofit fontScale="92500"/>
          </a:bodyPr>
          <a:lstStyle/>
          <a:p>
            <a:pPr marL="0" indent="0" algn="ctr">
              <a:buNone/>
            </a:pPr>
            <a:r>
              <a:rPr lang="en-US" sz="3900" b="1" dirty="0" smtClean="0">
                <a:solidFill>
                  <a:srgbClr val="FF0000"/>
                </a:solidFill>
              </a:rPr>
              <a:t>Stay alert for numbers!!</a:t>
            </a:r>
          </a:p>
          <a:p>
            <a:r>
              <a:rPr lang="en-US" sz="4000" dirty="0" smtClean="0"/>
              <a:t>Too often numbers are simply skipped over as people read.   We see a number and think, “Oh, there’s a date,” or “That’s how many soldiers were in the war,” and they just keep reading.  We don’t pause and ask ourselves, “Why do I think the author included these numbers or stats?”</a:t>
            </a:r>
          </a:p>
        </p:txBody>
      </p:sp>
    </p:spTree>
    <p:extLst>
      <p:ext uri="{BB962C8B-B14F-4D97-AF65-F5344CB8AC3E}">
        <p14:creationId xmlns:p14="http://schemas.microsoft.com/office/powerpoint/2010/main" val="256465300"/>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NUMBERS AND STATS (NS)</a:t>
            </a:r>
          </a:p>
        </p:txBody>
      </p:sp>
      <p:sp>
        <p:nvSpPr>
          <p:cNvPr id="3" name="Content Placeholder 2"/>
          <p:cNvSpPr>
            <a:spLocks noGrp="1"/>
          </p:cNvSpPr>
          <p:nvPr>
            <p:ph idx="1"/>
          </p:nvPr>
        </p:nvSpPr>
        <p:spPr>
          <a:xfrm>
            <a:off x="566058" y="2365829"/>
            <a:ext cx="11205028" cy="4151085"/>
          </a:xfrm>
        </p:spPr>
        <p:txBody>
          <a:bodyPr>
            <a:normAutofit lnSpcReduction="10000"/>
          </a:bodyPr>
          <a:lstStyle/>
          <a:p>
            <a:pPr marL="0" indent="0" algn="ctr">
              <a:buNone/>
            </a:pPr>
            <a:r>
              <a:rPr lang="en-US" sz="4000" b="1" dirty="0">
                <a:solidFill>
                  <a:srgbClr val="FF0000"/>
                </a:solidFill>
              </a:rPr>
              <a:t>Stay alert for numbers</a:t>
            </a:r>
            <a:r>
              <a:rPr lang="en-US" sz="4000" b="1" dirty="0" smtClean="0">
                <a:solidFill>
                  <a:srgbClr val="FF0000"/>
                </a:solidFill>
              </a:rPr>
              <a:t>!!</a:t>
            </a:r>
          </a:p>
          <a:p>
            <a:r>
              <a:rPr lang="en-US" sz="4000" dirty="0"/>
              <a:t>This signpost helps make comparisons, draw conclusions, make inferences or generalizations, differentiate fact and opinion, identify details, recognize evidence, and understand the author’s purpose or bias.</a:t>
            </a:r>
          </a:p>
          <a:p>
            <a:endParaRPr lang="en-US" b="1" dirty="0">
              <a:solidFill>
                <a:srgbClr val="FF0000"/>
              </a:solidFill>
            </a:endParaRPr>
          </a:p>
          <a:p>
            <a:endParaRPr lang="en-US" dirty="0"/>
          </a:p>
        </p:txBody>
      </p:sp>
    </p:spTree>
    <p:extLst>
      <p:ext uri="{BB962C8B-B14F-4D97-AF65-F5344CB8AC3E}">
        <p14:creationId xmlns:p14="http://schemas.microsoft.com/office/powerpoint/2010/main" val="1434641247"/>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NUMBERS AND STATS (NS)</a:t>
            </a:r>
          </a:p>
        </p:txBody>
      </p:sp>
      <p:sp>
        <p:nvSpPr>
          <p:cNvPr id="3" name="Content Placeholder 2"/>
          <p:cNvSpPr>
            <a:spLocks noGrp="1"/>
          </p:cNvSpPr>
          <p:nvPr>
            <p:ph idx="1"/>
          </p:nvPr>
        </p:nvSpPr>
        <p:spPr>
          <a:xfrm>
            <a:off x="130629" y="2235200"/>
            <a:ext cx="11561699" cy="4622800"/>
          </a:xfrm>
        </p:spPr>
        <p:txBody>
          <a:bodyPr>
            <a:noAutofit/>
          </a:bodyPr>
          <a:lstStyle/>
          <a:p>
            <a:r>
              <a:rPr lang="en-US" sz="2600" dirty="0" smtClean="0"/>
              <a:t>Take a look at this short passage:</a:t>
            </a:r>
          </a:p>
          <a:p>
            <a:pPr marL="0" indent="0">
              <a:buNone/>
            </a:pPr>
            <a:r>
              <a:rPr lang="en-US" sz="2600" dirty="0"/>
              <a:t>	</a:t>
            </a:r>
            <a:r>
              <a:rPr lang="en-US" sz="3200" b="1" i="1" dirty="0" err="1" smtClean="0">
                <a:solidFill>
                  <a:srgbClr val="00B050"/>
                </a:solidFill>
              </a:rPr>
              <a:t>Garana</a:t>
            </a:r>
            <a:r>
              <a:rPr lang="en-US" sz="3200" b="1" i="1" dirty="0" smtClean="0">
                <a:solidFill>
                  <a:srgbClr val="00B050"/>
                </a:solidFill>
              </a:rPr>
              <a:t> and her family have lived in their one-room house for two years.  It’s one of thousands of mud-brick homes in the </a:t>
            </a:r>
            <a:r>
              <a:rPr lang="en-US" sz="3200" b="1" i="1" dirty="0" err="1" smtClean="0">
                <a:solidFill>
                  <a:srgbClr val="00B050"/>
                </a:solidFill>
              </a:rPr>
              <a:t>Shamshatoo</a:t>
            </a:r>
            <a:r>
              <a:rPr lang="en-US" sz="3200" b="1" i="1" dirty="0" smtClean="0">
                <a:solidFill>
                  <a:srgbClr val="00B050"/>
                </a:solidFill>
              </a:rPr>
              <a:t> Afghan Refugee Camp.  The camp holds about 50,000 Afghan refugees.</a:t>
            </a:r>
          </a:p>
          <a:p>
            <a:r>
              <a:rPr lang="en-US" sz="2600" dirty="0" smtClean="0">
                <a:solidFill>
                  <a:schemeClr val="tx1"/>
                </a:solidFill>
              </a:rPr>
              <a:t>Let’s circle all the numbers we see.</a:t>
            </a:r>
          </a:p>
          <a:p>
            <a:r>
              <a:rPr lang="en-US" sz="2600" dirty="0" smtClean="0">
                <a:solidFill>
                  <a:schemeClr val="tx1"/>
                </a:solidFill>
              </a:rPr>
              <a:t>Why do we think the author included these numbers?</a:t>
            </a:r>
          </a:p>
          <a:p>
            <a:r>
              <a:rPr lang="en-US" sz="2600" b="1" dirty="0" smtClean="0">
                <a:solidFill>
                  <a:srgbClr val="FF0000"/>
                </a:solidFill>
              </a:rPr>
              <a:t>Possible answer: </a:t>
            </a:r>
            <a:r>
              <a:rPr lang="en-US" sz="2600" b="1" dirty="0" smtClean="0">
                <a:solidFill>
                  <a:schemeClr val="tx1"/>
                </a:solidFill>
              </a:rPr>
              <a:t>To help understand how awful the conditions are.</a:t>
            </a:r>
            <a:endParaRPr lang="en-US" sz="2600" b="1" dirty="0">
              <a:solidFill>
                <a:schemeClr val="tx1"/>
              </a:solidFill>
            </a:endParaRPr>
          </a:p>
        </p:txBody>
      </p:sp>
    </p:spTree>
    <p:extLst>
      <p:ext uri="{BB962C8B-B14F-4D97-AF65-F5344CB8AC3E}">
        <p14:creationId xmlns:p14="http://schemas.microsoft.com/office/powerpoint/2010/main" val="80463688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NUMBERS AND STATS (NS)</a:t>
            </a:r>
          </a:p>
        </p:txBody>
      </p:sp>
      <p:sp>
        <p:nvSpPr>
          <p:cNvPr id="3" name="Content Placeholder 2"/>
          <p:cNvSpPr>
            <a:spLocks noGrp="1"/>
          </p:cNvSpPr>
          <p:nvPr>
            <p:ph idx="1"/>
          </p:nvPr>
        </p:nvSpPr>
        <p:spPr>
          <a:xfrm>
            <a:off x="494676" y="2603499"/>
            <a:ext cx="11212642" cy="4037143"/>
          </a:xfrm>
        </p:spPr>
        <p:txBody>
          <a:bodyPr>
            <a:normAutofit lnSpcReduction="10000"/>
          </a:bodyPr>
          <a:lstStyle/>
          <a:p>
            <a:r>
              <a:rPr lang="en-US" sz="2400" dirty="0" smtClean="0"/>
              <a:t>Let’s take a look at another example, from a different article:</a:t>
            </a:r>
          </a:p>
          <a:p>
            <a:pPr marL="0" indent="0">
              <a:buNone/>
            </a:pPr>
            <a:r>
              <a:rPr lang="en-US" sz="3200" b="1" i="1" dirty="0">
                <a:solidFill>
                  <a:srgbClr val="00B050"/>
                </a:solidFill>
              </a:rPr>
              <a:t>	</a:t>
            </a:r>
            <a:r>
              <a:rPr lang="en-US" sz="3200" b="1" i="1" dirty="0" smtClean="0">
                <a:solidFill>
                  <a:srgbClr val="00B050"/>
                </a:solidFill>
              </a:rPr>
              <a:t>In fact, nearly half of all bottled water is reprocessed tap water, sold at prices up to 3,000 times higher than consumers pay for tap water.</a:t>
            </a:r>
            <a:endParaRPr lang="en-US" sz="2400" dirty="0" smtClean="0">
              <a:solidFill>
                <a:schemeClr val="tx1"/>
              </a:solidFill>
            </a:endParaRPr>
          </a:p>
          <a:p>
            <a:r>
              <a:rPr lang="en-US" sz="2400" dirty="0" smtClean="0">
                <a:solidFill>
                  <a:schemeClr val="tx1"/>
                </a:solidFill>
              </a:rPr>
              <a:t>Where can you find numbers and stats?</a:t>
            </a:r>
          </a:p>
          <a:p>
            <a:r>
              <a:rPr lang="en-US" sz="2400" dirty="0" smtClean="0">
                <a:solidFill>
                  <a:schemeClr val="tx1"/>
                </a:solidFill>
              </a:rPr>
              <a:t>Why did the author use this specific number?</a:t>
            </a:r>
          </a:p>
          <a:p>
            <a:r>
              <a:rPr lang="en-US" sz="2400" b="1" dirty="0" smtClean="0">
                <a:solidFill>
                  <a:srgbClr val="FF0000"/>
                </a:solidFill>
              </a:rPr>
              <a:t>Possible answer: </a:t>
            </a:r>
            <a:r>
              <a:rPr lang="en-US" sz="2400" b="1" dirty="0" smtClean="0">
                <a:solidFill>
                  <a:schemeClr val="tx1"/>
                </a:solidFill>
              </a:rPr>
              <a:t>He wants us to realize that it’s ridiculous that we’d spend 3,000 times more for a bottle of water than what water costs from the tap.</a:t>
            </a:r>
          </a:p>
          <a:p>
            <a:endParaRPr lang="en-US" b="1" i="1" dirty="0">
              <a:solidFill>
                <a:srgbClr val="00B050"/>
              </a:solidFill>
            </a:endParaRPr>
          </a:p>
        </p:txBody>
      </p:sp>
    </p:spTree>
    <p:extLst>
      <p:ext uri="{BB962C8B-B14F-4D97-AF65-F5344CB8AC3E}">
        <p14:creationId xmlns:p14="http://schemas.microsoft.com/office/powerpoint/2010/main" val="49952696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checkerboard(across)">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NUMBERS AND STATS (NS)</a:t>
            </a:r>
          </a:p>
        </p:txBody>
      </p:sp>
      <p:sp>
        <p:nvSpPr>
          <p:cNvPr id="3" name="Content Placeholder 2"/>
          <p:cNvSpPr>
            <a:spLocks noGrp="1"/>
          </p:cNvSpPr>
          <p:nvPr>
            <p:ph idx="1"/>
          </p:nvPr>
        </p:nvSpPr>
        <p:spPr>
          <a:xfrm>
            <a:off x="0" y="2322286"/>
            <a:ext cx="11692328" cy="4535714"/>
          </a:xfrm>
        </p:spPr>
        <p:txBody>
          <a:bodyPr>
            <a:noAutofit/>
          </a:bodyPr>
          <a:lstStyle/>
          <a:p>
            <a:r>
              <a:rPr lang="en-US" sz="3200" dirty="0" smtClean="0"/>
              <a:t>Let’s look at one more example:</a:t>
            </a:r>
          </a:p>
          <a:p>
            <a:pPr marL="0" indent="0">
              <a:buNone/>
            </a:pPr>
            <a:r>
              <a:rPr lang="en-US" sz="3200" b="1" i="1" dirty="0">
                <a:solidFill>
                  <a:srgbClr val="00B050"/>
                </a:solidFill>
              </a:rPr>
              <a:t>	</a:t>
            </a:r>
            <a:r>
              <a:rPr lang="en-US" sz="3200" b="1" i="1" dirty="0" smtClean="0">
                <a:solidFill>
                  <a:srgbClr val="00B050"/>
                </a:solidFill>
              </a:rPr>
              <a:t>The singer, 28, joined us for the interview.</a:t>
            </a:r>
          </a:p>
          <a:p>
            <a:r>
              <a:rPr lang="en-US" sz="3200" dirty="0" smtClean="0">
                <a:solidFill>
                  <a:schemeClr val="tx1"/>
                </a:solidFill>
              </a:rPr>
              <a:t>This comment tells us what about the singer by using numbers and stats?</a:t>
            </a:r>
          </a:p>
          <a:p>
            <a:r>
              <a:rPr lang="en-US" sz="3200" b="1" dirty="0" smtClean="0">
                <a:solidFill>
                  <a:srgbClr val="FF0000"/>
                </a:solidFill>
              </a:rPr>
              <a:t>Important?  </a:t>
            </a:r>
            <a:r>
              <a:rPr lang="en-US" sz="3200" dirty="0" smtClean="0">
                <a:solidFill>
                  <a:schemeClr val="tx1"/>
                </a:solidFill>
              </a:rPr>
              <a:t>The reporter just gave us a detail about the singer, but it’s not a too important point of the article.  Authors do that sometimes-provide a detail that doesn’t change our thinking about the point of the article.</a:t>
            </a:r>
            <a:endParaRPr lang="en-US" sz="3200" dirty="0">
              <a:solidFill>
                <a:schemeClr val="tx1"/>
              </a:solidFill>
            </a:endParaRPr>
          </a:p>
        </p:txBody>
      </p:sp>
    </p:spTree>
    <p:extLst>
      <p:ext uri="{BB962C8B-B14F-4D97-AF65-F5344CB8AC3E}">
        <p14:creationId xmlns:p14="http://schemas.microsoft.com/office/powerpoint/2010/main" val="68916991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NOW YOU TRY!!</a:t>
            </a:r>
            <a:endParaRPr lang="en-US"/>
          </a:p>
        </p:txBody>
      </p:sp>
      <p:sp>
        <p:nvSpPr>
          <p:cNvPr id="3" name="Content Placeholder 2"/>
          <p:cNvSpPr>
            <a:spLocks noGrp="1"/>
          </p:cNvSpPr>
          <p:nvPr>
            <p:ph idx="1"/>
          </p:nvPr>
        </p:nvSpPr>
        <p:spPr>
          <a:xfrm>
            <a:off x="509666" y="2603498"/>
            <a:ext cx="11227632" cy="4254501"/>
          </a:xfrm>
        </p:spPr>
        <p:txBody>
          <a:bodyPr>
            <a:normAutofit lnSpcReduction="10000"/>
          </a:bodyPr>
          <a:lstStyle/>
          <a:p>
            <a:r>
              <a:rPr lang="en-US" sz="2800" dirty="0"/>
              <a:t>Read the given passage, </a:t>
            </a:r>
            <a:r>
              <a:rPr lang="en-US" sz="2800" dirty="0" smtClean="0"/>
              <a:t>“Up Before Daybreak” </a:t>
            </a:r>
            <a:r>
              <a:rPr lang="en-US" sz="2800" dirty="0"/>
              <a:t>and highlight details that could be considered </a:t>
            </a:r>
            <a:r>
              <a:rPr lang="en-US" sz="2800" b="1" u="sng" dirty="0" smtClean="0"/>
              <a:t>Numbers &amp; Stats.</a:t>
            </a:r>
            <a:endParaRPr lang="en-US" sz="2800" dirty="0"/>
          </a:p>
          <a:p>
            <a:r>
              <a:rPr lang="en-US" sz="2800" dirty="0"/>
              <a:t>Now, turn to a partner next to you and share your findings</a:t>
            </a:r>
            <a:r>
              <a:rPr lang="en-US" sz="2800" dirty="0" smtClean="0"/>
              <a:t>.  Explain why you thought the author used those numbers.</a:t>
            </a:r>
          </a:p>
          <a:p>
            <a:r>
              <a:rPr lang="en-US" sz="2800" b="1" dirty="0" smtClean="0"/>
              <a:t>By noticing numbers and asking why the author used them, you made inferences, focused on details, visualized, and made casual connections!  </a:t>
            </a:r>
          </a:p>
          <a:p>
            <a:pPr marL="0" indent="0" algn="ctr">
              <a:buNone/>
            </a:pPr>
            <a:r>
              <a:rPr lang="en-US" sz="2400" b="1" i="1" dirty="0" smtClean="0">
                <a:solidFill>
                  <a:schemeClr val="accent5">
                    <a:lumMod val="75000"/>
                  </a:schemeClr>
                </a:solidFill>
              </a:rPr>
              <a:t>“Wow!  We did all that, Mr. Hence?!”</a:t>
            </a:r>
          </a:p>
          <a:p>
            <a:pPr marL="0" indent="0" algn="ctr">
              <a:buNone/>
            </a:pPr>
            <a:r>
              <a:rPr lang="en-US" sz="2800" b="1" i="1" dirty="0" smtClean="0">
                <a:solidFill>
                  <a:srgbClr val="FF0000"/>
                </a:solidFill>
              </a:rPr>
              <a:t>Yes you did!  Awesome job!</a:t>
            </a:r>
            <a:endParaRPr lang="en-US" sz="2800" b="1" i="1" dirty="0">
              <a:solidFill>
                <a:srgbClr val="FF0000"/>
              </a:solidFill>
            </a:endParaRPr>
          </a:p>
          <a:p>
            <a:endParaRPr lang="en-US" dirty="0"/>
          </a:p>
        </p:txBody>
      </p:sp>
    </p:spTree>
    <p:extLst>
      <p:ext uri="{BB962C8B-B14F-4D97-AF65-F5344CB8AC3E}">
        <p14:creationId xmlns:p14="http://schemas.microsoft.com/office/powerpoint/2010/main" val="14854031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checkerboard(across)">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66058" y="2307771"/>
            <a:ext cx="11219542" cy="4310743"/>
          </a:xfrm>
        </p:spPr>
        <p:txBody>
          <a:bodyPr>
            <a:normAutofit fontScale="92500" lnSpcReduction="10000"/>
          </a:bodyPr>
          <a:lstStyle/>
          <a:p>
            <a:pPr marL="0" indent="0">
              <a:buNone/>
            </a:pPr>
            <a:r>
              <a:rPr lang="en-US" sz="2800" dirty="0" smtClean="0"/>
              <a:t>I want to share some comments I’ve heard from students, and I want you to take a look at them and decide what they all have in common.</a:t>
            </a:r>
          </a:p>
          <a:p>
            <a:r>
              <a:rPr lang="en-US" sz="2800" b="1" i="1" dirty="0" smtClean="0">
                <a:solidFill>
                  <a:srgbClr val="00B050"/>
                </a:solidFill>
              </a:rPr>
              <a:t>“Did you hear what she said?  She was like, ‘It’s not my fault’ and saying that over and over again, but everyone knew it was.”</a:t>
            </a:r>
          </a:p>
          <a:p>
            <a:r>
              <a:rPr lang="en-US" sz="2800" b="1" i="1" dirty="0" smtClean="0">
                <a:solidFill>
                  <a:srgbClr val="00B050"/>
                </a:solidFill>
              </a:rPr>
              <a:t>“So, then, he went, ‘So, let’s all go to the game,’ but then she said, ‘NO, let’s all go to the mall,’ and it was like no one could decide.”</a:t>
            </a:r>
          </a:p>
          <a:p>
            <a:r>
              <a:rPr lang="en-US" sz="2800" b="1" i="1" dirty="0" smtClean="0">
                <a:solidFill>
                  <a:srgbClr val="00B050"/>
                </a:solidFill>
              </a:rPr>
              <a:t>“The teacher said that this wouldn’t be on the test.  Remember, her exact words were, ‘You don’t have to study this section because it will not be on the test’ and so I didn’t.”</a:t>
            </a:r>
          </a:p>
          <a:p>
            <a:endParaRPr lang="en-US" sz="2400" dirty="0"/>
          </a:p>
        </p:txBody>
      </p:sp>
    </p:spTree>
    <p:extLst>
      <p:ext uri="{BB962C8B-B14F-4D97-AF65-F5344CB8AC3E}">
        <p14:creationId xmlns:p14="http://schemas.microsoft.com/office/powerpoint/2010/main" val="180409351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QUOTED WORDS</a:t>
            </a:r>
          </a:p>
        </p:txBody>
      </p:sp>
      <p:sp>
        <p:nvSpPr>
          <p:cNvPr id="3" name="Content Placeholder 2"/>
          <p:cNvSpPr>
            <a:spLocks noGrp="1"/>
          </p:cNvSpPr>
          <p:nvPr>
            <p:ph idx="1"/>
          </p:nvPr>
        </p:nvSpPr>
        <p:spPr>
          <a:xfrm>
            <a:off x="174171" y="2351313"/>
            <a:ext cx="11887199" cy="4506687"/>
          </a:xfrm>
        </p:spPr>
        <p:txBody>
          <a:bodyPr>
            <a:normAutofit/>
          </a:bodyPr>
          <a:lstStyle/>
          <a:p>
            <a:r>
              <a:rPr lang="en-US" sz="2800" dirty="0" smtClean="0"/>
              <a:t>Being alert for quoted words really means to notice who is quoted and what is quoted.  This will help think about facts and opinions, see cause-and-effect relationships, make comparisons or contrasts, draw conclusions, infer, and think about the author’s point of view, purpose, or bias.</a:t>
            </a:r>
          </a:p>
          <a:p>
            <a:r>
              <a:rPr lang="en-US" sz="2800" dirty="0" smtClean="0"/>
              <a:t>Students can quickly identify quoted words; what they do less quickly is think about why the author used a quote and what that quote added to the text.  When you, the students, look closely at what was quoted, you will often see it was to offer a Personal Perspective or Voice of Authority.</a:t>
            </a:r>
            <a:endParaRPr lang="en-US" sz="2800" dirty="0"/>
          </a:p>
        </p:txBody>
      </p:sp>
    </p:spTree>
    <p:extLst>
      <p:ext uri="{BB962C8B-B14F-4D97-AF65-F5344CB8AC3E}">
        <p14:creationId xmlns:p14="http://schemas.microsoft.com/office/powerpoint/2010/main" val="571601066"/>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QUOTED WORDS</a:t>
            </a:r>
            <a:endParaRPr lang="en-US" dirty="0"/>
          </a:p>
        </p:txBody>
      </p:sp>
      <p:sp>
        <p:nvSpPr>
          <p:cNvPr id="3" name="Content Placeholder 2"/>
          <p:cNvSpPr>
            <a:spLocks noGrp="1"/>
          </p:cNvSpPr>
          <p:nvPr>
            <p:ph idx="1"/>
          </p:nvPr>
        </p:nvSpPr>
        <p:spPr>
          <a:xfrm>
            <a:off x="159657" y="2365829"/>
            <a:ext cx="11916229" cy="4325257"/>
          </a:xfrm>
        </p:spPr>
        <p:txBody>
          <a:bodyPr>
            <a:normAutofit fontScale="92500" lnSpcReduction="10000"/>
          </a:bodyPr>
          <a:lstStyle/>
          <a:p>
            <a:r>
              <a:rPr lang="en-US" sz="2800" dirty="0" smtClean="0"/>
              <a:t>Why does controversial talk often include quoting someone else?</a:t>
            </a:r>
          </a:p>
          <a:p>
            <a:r>
              <a:rPr lang="en-US" sz="2800" dirty="0" smtClean="0"/>
              <a:t>Authors do the same thing—quote people to help make the text more interesting or to help prove a point.  For instance, let’s take a look at this article from </a:t>
            </a:r>
            <a:r>
              <a:rPr lang="en-US" sz="2800" i="1" dirty="0" smtClean="0"/>
              <a:t>USA Today </a:t>
            </a:r>
            <a:r>
              <a:rPr lang="en-US" sz="2800" dirty="0" smtClean="0"/>
              <a:t>titled, </a:t>
            </a:r>
            <a:r>
              <a:rPr lang="en-US" sz="2800" i="1" dirty="0" smtClean="0"/>
              <a:t>“New Citizen Exam is Democracy 101.”</a:t>
            </a:r>
            <a:endParaRPr lang="en-US" sz="2800" b="1" i="1" dirty="0" smtClean="0">
              <a:solidFill>
                <a:srgbClr val="00B050"/>
              </a:solidFill>
            </a:endParaRPr>
          </a:p>
          <a:p>
            <a:pPr marL="0" indent="0">
              <a:buNone/>
            </a:pPr>
            <a:r>
              <a:rPr lang="en-US" sz="2800" b="1" i="1" dirty="0">
                <a:solidFill>
                  <a:srgbClr val="00B050"/>
                </a:solidFill>
              </a:rPr>
              <a:t>	</a:t>
            </a:r>
            <a:r>
              <a:rPr lang="en-US" sz="2800" b="1" i="1" dirty="0" smtClean="0">
                <a:solidFill>
                  <a:srgbClr val="00B050"/>
                </a:solidFill>
              </a:rPr>
              <a:t>“The goal is to make it more meaningful,” says Emilio Gonzalez, director of Citizenship and Immigrations Services</a:t>
            </a:r>
            <a:r>
              <a:rPr lang="is-IS" sz="2800" b="1" i="1" dirty="0" smtClean="0">
                <a:solidFill>
                  <a:srgbClr val="00B050"/>
                </a:solidFill>
              </a:rPr>
              <a:t>…. “You really ought to know what you’re swearing allegiance to,” he says.</a:t>
            </a:r>
          </a:p>
          <a:p>
            <a:r>
              <a:rPr lang="is-IS" sz="2800" dirty="0" smtClean="0">
                <a:solidFill>
                  <a:schemeClr val="tx1"/>
                </a:solidFill>
              </a:rPr>
              <a:t>Why did the author quote or cite this person?</a:t>
            </a:r>
          </a:p>
          <a:p>
            <a:r>
              <a:rPr lang="is-IS" sz="2800" smtClean="0">
                <a:solidFill>
                  <a:schemeClr val="tx1"/>
                </a:solidFill>
              </a:rPr>
              <a:t>What </a:t>
            </a:r>
            <a:r>
              <a:rPr lang="is-IS" sz="2800" dirty="0" smtClean="0">
                <a:solidFill>
                  <a:schemeClr val="tx1"/>
                </a:solidFill>
              </a:rPr>
              <a:t>did the quote add to the text?</a:t>
            </a:r>
            <a:endParaRPr lang="is-IS" sz="2800" dirty="0">
              <a:solidFill>
                <a:schemeClr val="tx1"/>
              </a:solidFill>
            </a:endParaRPr>
          </a:p>
          <a:p>
            <a:pPr marL="0" indent="0">
              <a:buNone/>
            </a:pPr>
            <a:endParaRPr lang="en-US" i="1" dirty="0" smtClean="0">
              <a:solidFill>
                <a:srgbClr val="00B050"/>
              </a:solidFill>
            </a:endParaRPr>
          </a:p>
        </p:txBody>
      </p:sp>
    </p:spTree>
    <p:extLst>
      <p:ext uri="{BB962C8B-B14F-4D97-AF65-F5344CB8AC3E}">
        <p14:creationId xmlns:p14="http://schemas.microsoft.com/office/powerpoint/2010/main" val="110470614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heckerboard(across)">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 &amp; CONTRADICTIONS (CC)</a:t>
            </a:r>
            <a:endParaRPr lang="en-US" dirty="0"/>
          </a:p>
        </p:txBody>
      </p:sp>
      <p:sp>
        <p:nvSpPr>
          <p:cNvPr id="3" name="Content Placeholder 2"/>
          <p:cNvSpPr>
            <a:spLocks noGrp="1"/>
          </p:cNvSpPr>
          <p:nvPr>
            <p:ph idx="1"/>
          </p:nvPr>
        </p:nvSpPr>
        <p:spPr>
          <a:xfrm>
            <a:off x="571500" y="2603500"/>
            <a:ext cx="11058525" cy="3911600"/>
          </a:xfrm>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800" dirty="0" smtClean="0"/>
              <a:t>Let’s look at how contrasts and contradictions can show up in a printed text.  Sometimes it is very obvious, as in this short passage:</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a:t>
            </a:r>
            <a:r>
              <a:rPr lang="en-US" sz="2800" b="1" i="1" dirty="0" smtClean="0">
                <a:solidFill>
                  <a:srgbClr val="00B050"/>
                </a:solidFill>
              </a:rPr>
              <a:t>Sparta was content to keep to itself and provided army assistance when necessary.  Athens, </a:t>
            </a:r>
            <a:r>
              <a:rPr lang="en-US" sz="2800" b="1" i="1" u="sng" dirty="0" smtClean="0">
                <a:solidFill>
                  <a:srgbClr val="00B050"/>
                </a:solidFill>
              </a:rPr>
              <a:t>on the other hand</a:t>
            </a:r>
            <a:r>
              <a:rPr lang="en-US" sz="2800" b="1" i="1" dirty="0" smtClean="0">
                <a:solidFill>
                  <a:srgbClr val="00B050"/>
                </a:solidFill>
              </a:rPr>
              <a:t>, wanted to control more and more of the land around them.</a:t>
            </a:r>
          </a:p>
          <a:p>
            <a:pPr marL="0" marR="0" lvl="0" indent="0" defTabSz="914400" eaLnBrk="1" fontAlgn="auto" latinLnBrk="0" hangingPunct="1">
              <a:lnSpc>
                <a:spcPct val="100000"/>
              </a:lnSpc>
              <a:spcBef>
                <a:spcPts val="0"/>
              </a:spcBef>
              <a:spcAft>
                <a:spcPts val="0"/>
              </a:spcAft>
              <a:buClrTx/>
              <a:buSzTx/>
              <a:buFontTx/>
              <a:buNone/>
              <a:tabLst/>
              <a:defRPr/>
            </a:pPr>
            <a:endParaRPr lang="en-US" sz="2800" b="1" i="1" dirty="0">
              <a:solidFill>
                <a:srgbClr val="00B050"/>
              </a:solidFill>
            </a:endParaRPr>
          </a:p>
          <a:p>
            <a:pPr marL="0" indent="0" defTabSz="914400">
              <a:spcBef>
                <a:spcPts val="0"/>
              </a:spcBef>
              <a:buClrTx/>
              <a:buSzTx/>
              <a:buNone/>
            </a:pPr>
            <a:r>
              <a:rPr lang="en-US" sz="2800" dirty="0"/>
              <a:t>”On the other hand” is the author’s signal that he’s going to show how Athens differed from </a:t>
            </a:r>
            <a:r>
              <a:rPr lang="en-US" sz="2800" dirty="0" smtClean="0"/>
              <a:t>Sparta.</a:t>
            </a:r>
            <a:endParaRPr lang="en-US" sz="2800" dirty="0"/>
          </a:p>
          <a:p>
            <a:pPr marL="0" marR="0" lvl="0" indent="0" defTabSz="914400" eaLnBrk="1" fontAlgn="auto" latinLnBrk="0" hangingPunct="1">
              <a:lnSpc>
                <a:spcPct val="100000"/>
              </a:lnSpc>
              <a:spcBef>
                <a:spcPts val="0"/>
              </a:spcBef>
              <a:spcAft>
                <a:spcPts val="0"/>
              </a:spcAft>
              <a:buClrTx/>
              <a:buSzTx/>
              <a:buFontTx/>
              <a:buNone/>
              <a:tabLst/>
              <a:defRPr/>
            </a:pPr>
            <a:endParaRPr lang="en-US" sz="2800" b="1" i="1" dirty="0" smtClean="0">
              <a:solidFill>
                <a:srgbClr val="00B05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0258720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checkerboard(across)">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QUOTED WORDS</a:t>
            </a:r>
          </a:p>
        </p:txBody>
      </p:sp>
      <p:sp>
        <p:nvSpPr>
          <p:cNvPr id="3" name="Content Placeholder 2"/>
          <p:cNvSpPr>
            <a:spLocks noGrp="1"/>
          </p:cNvSpPr>
          <p:nvPr>
            <p:ph idx="1"/>
          </p:nvPr>
        </p:nvSpPr>
        <p:spPr>
          <a:xfrm>
            <a:off x="522514" y="2394857"/>
            <a:ext cx="11190515" cy="4281713"/>
          </a:xfrm>
        </p:spPr>
        <p:txBody>
          <a:bodyPr/>
          <a:lstStyle/>
          <a:p>
            <a:r>
              <a:rPr lang="is-IS" sz="2400" dirty="0">
                <a:solidFill>
                  <a:schemeClr val="tx1"/>
                </a:solidFill>
              </a:rPr>
              <a:t>The first several paragraphs prior to this quote focused on how the questions on the immigration test will change, but now the author has quoted someone.  When I notice an author using a quote, I want to stop and ask myself why that person was quoted.</a:t>
            </a:r>
          </a:p>
          <a:p>
            <a:r>
              <a:rPr lang="is-IS" sz="2400" dirty="0">
                <a:solidFill>
                  <a:schemeClr val="tx1"/>
                </a:solidFill>
              </a:rPr>
              <a:t>I don’t know Gonzalez, so I notice that the author told me what he does.  I suspect he’s got some real opinions about this new exam.</a:t>
            </a:r>
          </a:p>
          <a:p>
            <a:r>
              <a:rPr lang="is-IS" sz="2400" dirty="0">
                <a:solidFill>
                  <a:schemeClr val="tx1"/>
                </a:solidFill>
              </a:rPr>
              <a:t>He says this makes the exam more meaninful, and this comment, </a:t>
            </a:r>
            <a:r>
              <a:rPr lang="is-IS" sz="2400" dirty="0" smtClean="0">
                <a:solidFill>
                  <a:schemeClr val="tx1"/>
                </a:solidFill>
              </a:rPr>
              <a:t>about knowing </a:t>
            </a:r>
            <a:r>
              <a:rPr lang="is-IS" sz="2400" dirty="0">
                <a:solidFill>
                  <a:schemeClr val="tx1"/>
                </a:solidFill>
              </a:rPr>
              <a:t>what someone is swearing allegiance to, shows me he thinks this test is very important.  I think the author is showing me a Voice of Authority who supports this change.</a:t>
            </a:r>
          </a:p>
          <a:p>
            <a:endParaRPr lang="en-US" dirty="0"/>
          </a:p>
        </p:txBody>
      </p:sp>
    </p:spTree>
    <p:extLst>
      <p:ext uri="{BB962C8B-B14F-4D97-AF65-F5344CB8AC3E}">
        <p14:creationId xmlns:p14="http://schemas.microsoft.com/office/powerpoint/2010/main" val="14102752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QUOTED WORDS</a:t>
            </a:r>
          </a:p>
        </p:txBody>
      </p:sp>
      <p:sp>
        <p:nvSpPr>
          <p:cNvPr id="3" name="Content Placeholder 2"/>
          <p:cNvSpPr>
            <a:spLocks noGrp="1"/>
          </p:cNvSpPr>
          <p:nvPr>
            <p:ph idx="1"/>
          </p:nvPr>
        </p:nvSpPr>
        <p:spPr>
          <a:xfrm>
            <a:off x="435429" y="2603499"/>
            <a:ext cx="11408227" cy="3768271"/>
          </a:xfrm>
        </p:spPr>
        <p:txBody>
          <a:bodyPr>
            <a:normAutofit/>
          </a:bodyPr>
          <a:lstStyle/>
          <a:p>
            <a:r>
              <a:rPr lang="en-US" sz="3200" b="1" dirty="0" smtClean="0"/>
              <a:t>Now, skim “Vampires Prey on Panama” and highlight any quoted words.</a:t>
            </a:r>
          </a:p>
          <a:p>
            <a:endParaRPr lang="en-US" sz="3200" b="1" dirty="0" smtClean="0"/>
          </a:p>
          <a:p>
            <a:r>
              <a:rPr lang="en-US" sz="3200" b="1" dirty="0" smtClean="0"/>
              <a:t>Share with a partner next to you and discuss why the author quoted or cited these people.  Also, what did the quote possibly add to </a:t>
            </a:r>
            <a:r>
              <a:rPr lang="en-US" sz="3200" b="1" smtClean="0"/>
              <a:t>the text or show about the quoted person?</a:t>
            </a:r>
            <a:endParaRPr lang="en-US" sz="3200" b="1" dirty="0"/>
          </a:p>
        </p:txBody>
      </p:sp>
    </p:spTree>
    <p:extLst>
      <p:ext uri="{BB962C8B-B14F-4D97-AF65-F5344CB8AC3E}">
        <p14:creationId xmlns:p14="http://schemas.microsoft.com/office/powerpoint/2010/main" val="53460589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 AND CONTRADICTIONS</a:t>
            </a:r>
            <a:endParaRPr lang="en-US" dirty="0"/>
          </a:p>
        </p:txBody>
      </p:sp>
      <p:sp>
        <p:nvSpPr>
          <p:cNvPr id="3" name="Content Placeholder 2"/>
          <p:cNvSpPr>
            <a:spLocks noGrp="1"/>
          </p:cNvSpPr>
          <p:nvPr>
            <p:ph idx="1"/>
          </p:nvPr>
        </p:nvSpPr>
        <p:spPr>
          <a:xfrm>
            <a:off x="571500" y="2603499"/>
            <a:ext cx="11158538" cy="3954463"/>
          </a:xfrm>
        </p:spPr>
        <p:txBody>
          <a:bodyPr/>
          <a:lstStyle/>
          <a:p>
            <a:pPr marL="0" lvl="0" indent="0">
              <a:buNone/>
            </a:pPr>
            <a:r>
              <a:rPr lang="en-US" sz="2400" dirty="0" smtClean="0">
                <a:solidFill>
                  <a:schemeClr val="tx1"/>
                </a:solidFill>
              </a:rPr>
              <a:t>Here’s another example:</a:t>
            </a:r>
            <a:endParaRPr lang="en-US" sz="2400" dirty="0">
              <a:solidFill>
                <a:schemeClr val="tx1"/>
              </a:solidFill>
            </a:endParaRPr>
          </a:p>
          <a:p>
            <a:pPr marL="0" lvl="0" indent="0">
              <a:buNone/>
            </a:pPr>
            <a:r>
              <a:rPr lang="en-US" sz="2800" b="1" i="1" dirty="0" smtClean="0">
                <a:solidFill>
                  <a:srgbClr val="00B050"/>
                </a:solidFill>
              </a:rPr>
              <a:t>	Even though the temperature dipped below 32 degrees, the water did not freeze.</a:t>
            </a:r>
          </a:p>
          <a:p>
            <a:pPr marL="0" lvl="0" indent="0">
              <a:buNone/>
            </a:pPr>
            <a:r>
              <a:rPr lang="en-US" sz="2400" dirty="0" smtClean="0">
                <a:solidFill>
                  <a:schemeClr val="tx1"/>
                </a:solidFill>
              </a:rPr>
              <a:t>You are tipped off by the phrase “even though” that something you would expect to happen isn’t going to happen.  You know that water freezes below 32 degrees, but the phrase has warned you that something unusual is going to happen, so you’re prepared for the </a:t>
            </a:r>
            <a:r>
              <a:rPr lang="en-US" sz="2400" b="1" u="sng" dirty="0" smtClean="0">
                <a:solidFill>
                  <a:schemeClr val="tx1"/>
                </a:solidFill>
              </a:rPr>
              <a:t>contradiction </a:t>
            </a:r>
            <a:r>
              <a:rPr lang="en-US" sz="2400" dirty="0">
                <a:solidFill>
                  <a:schemeClr val="tx1"/>
                </a:solidFill>
              </a:rPr>
              <a:t> </a:t>
            </a:r>
            <a:r>
              <a:rPr lang="en-US" sz="2400" dirty="0" smtClean="0">
                <a:solidFill>
                  <a:schemeClr val="tx1"/>
                </a:solidFill>
              </a:rPr>
              <a:t>when the sentence tells you that the water did not freeze.</a:t>
            </a:r>
          </a:p>
        </p:txBody>
      </p:sp>
    </p:spTree>
    <p:extLst>
      <p:ext uri="{BB962C8B-B14F-4D97-AF65-F5344CB8AC3E}">
        <p14:creationId xmlns:p14="http://schemas.microsoft.com/office/powerpoint/2010/main" val="73480066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AND CONTRADICTIONS</a:t>
            </a:r>
          </a:p>
        </p:txBody>
      </p:sp>
      <p:sp>
        <p:nvSpPr>
          <p:cNvPr id="3" name="Content Placeholder 2"/>
          <p:cNvSpPr>
            <a:spLocks noGrp="1"/>
          </p:cNvSpPr>
          <p:nvPr>
            <p:ph idx="1"/>
          </p:nvPr>
        </p:nvSpPr>
        <p:spPr>
          <a:xfrm>
            <a:off x="542925" y="2603500"/>
            <a:ext cx="11144249" cy="3416300"/>
          </a:xfrm>
        </p:spPr>
        <p:txBody>
          <a:bodyPr>
            <a:noAutofit/>
          </a:bodyPr>
          <a:lstStyle/>
          <a:p>
            <a:r>
              <a:rPr lang="en-US" sz="2400" dirty="0" smtClean="0"/>
              <a:t>When you notice contrasts like the one between Sparta and Athens or contradictions like water that’s colder than 32 degrees not freezing, you ought to ask yourself, “What is the contrast or contradiction, and why does it matter?”  </a:t>
            </a:r>
          </a:p>
          <a:p>
            <a:r>
              <a:rPr lang="en-US" sz="2400" dirty="0" smtClean="0"/>
              <a:t>In this case, it matters that we understand what had happened to keep the water from freezing.  That seems very strange.</a:t>
            </a:r>
          </a:p>
          <a:p>
            <a:r>
              <a:rPr lang="en-US" sz="2400" dirty="0" smtClean="0"/>
              <a:t>Often authors use signal words to help notice </a:t>
            </a:r>
            <a:r>
              <a:rPr lang="en-US" sz="2400" b="1" u="sng" dirty="0" smtClean="0"/>
              <a:t>Contrasts and Contradictions </a:t>
            </a:r>
            <a:r>
              <a:rPr lang="en-US" sz="2400" b="1" dirty="0" smtClean="0"/>
              <a:t>(See next slide)</a:t>
            </a:r>
            <a:endParaRPr lang="en-US" sz="2400" b="1" dirty="0"/>
          </a:p>
        </p:txBody>
      </p:sp>
    </p:spTree>
    <p:extLst>
      <p:ext uri="{BB962C8B-B14F-4D97-AF65-F5344CB8AC3E}">
        <p14:creationId xmlns:p14="http://schemas.microsoft.com/office/powerpoint/2010/main" val="152445104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 SIGNAL WORDS</a:t>
            </a:r>
            <a:endParaRPr lang="en-US" dirty="0"/>
          </a:p>
        </p:txBody>
      </p:sp>
      <p:sp>
        <p:nvSpPr>
          <p:cNvPr id="3" name="Content Placeholder 2"/>
          <p:cNvSpPr>
            <a:spLocks noGrp="1"/>
          </p:cNvSpPr>
          <p:nvPr>
            <p:ph idx="1"/>
          </p:nvPr>
        </p:nvSpPr>
        <p:spPr>
          <a:xfrm>
            <a:off x="742950" y="2603500"/>
            <a:ext cx="10872788" cy="3854450"/>
          </a:xfrm>
        </p:spPr>
        <p:txBody>
          <a:bodyPr numCol="2">
            <a:normAutofit/>
          </a:bodyPr>
          <a:lstStyle/>
          <a:p>
            <a:r>
              <a:rPr lang="en-US" sz="2400" dirty="0" smtClean="0"/>
              <a:t>Alternatively				</a:t>
            </a:r>
          </a:p>
          <a:p>
            <a:r>
              <a:rPr lang="en-US" sz="2400" dirty="0" smtClean="0"/>
              <a:t>By contrast</a:t>
            </a:r>
          </a:p>
          <a:p>
            <a:r>
              <a:rPr lang="en-US" sz="2400" dirty="0" smtClean="0"/>
              <a:t>However</a:t>
            </a:r>
          </a:p>
          <a:p>
            <a:r>
              <a:rPr lang="en-US" sz="2400" dirty="0" smtClean="0"/>
              <a:t>Nonetheless</a:t>
            </a:r>
          </a:p>
          <a:p>
            <a:r>
              <a:rPr lang="en-US" sz="2400" dirty="0" smtClean="0"/>
              <a:t>Otherwise</a:t>
            </a:r>
          </a:p>
          <a:p>
            <a:r>
              <a:rPr lang="en-US" sz="2400" dirty="0" smtClean="0"/>
              <a:t>Then again</a:t>
            </a:r>
          </a:p>
          <a:p>
            <a:r>
              <a:rPr lang="en-US" sz="2400" dirty="0" smtClean="0"/>
              <a:t>Unlike</a:t>
            </a:r>
          </a:p>
          <a:p>
            <a:r>
              <a:rPr lang="en-US" sz="2400" dirty="0" smtClean="0"/>
              <a:t>Although</a:t>
            </a:r>
          </a:p>
          <a:p>
            <a:r>
              <a:rPr lang="en-US" sz="2400" dirty="0" smtClean="0"/>
              <a:t>Different from</a:t>
            </a:r>
          </a:p>
          <a:p>
            <a:r>
              <a:rPr lang="en-US" sz="2400" dirty="0" smtClean="0"/>
              <a:t>Instead</a:t>
            </a:r>
          </a:p>
          <a:p>
            <a:r>
              <a:rPr lang="en-US" sz="2400" dirty="0" smtClean="0"/>
              <a:t>On the other hand</a:t>
            </a:r>
          </a:p>
          <a:p>
            <a:r>
              <a:rPr lang="en-US" sz="2400" dirty="0" smtClean="0"/>
              <a:t>Still</a:t>
            </a:r>
          </a:p>
          <a:p>
            <a:r>
              <a:rPr lang="en-US" sz="2400" dirty="0"/>
              <a:t> </a:t>
            </a:r>
            <a:r>
              <a:rPr lang="en-US" sz="2400" dirty="0" smtClean="0"/>
              <a:t>Yet</a:t>
            </a:r>
          </a:p>
        </p:txBody>
      </p:sp>
    </p:spTree>
    <p:extLst>
      <p:ext uri="{BB962C8B-B14F-4D97-AF65-F5344CB8AC3E}">
        <p14:creationId xmlns:p14="http://schemas.microsoft.com/office/powerpoint/2010/main" val="1255085409"/>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CONTRASTS AND CONTRADICTIONS</a:t>
            </a:r>
          </a:p>
        </p:txBody>
      </p:sp>
      <p:sp>
        <p:nvSpPr>
          <p:cNvPr id="3" name="Content Placeholder 2"/>
          <p:cNvSpPr>
            <a:spLocks noGrp="1"/>
          </p:cNvSpPr>
          <p:nvPr>
            <p:ph idx="1"/>
          </p:nvPr>
        </p:nvSpPr>
        <p:spPr>
          <a:xfrm>
            <a:off x="571500" y="2603500"/>
            <a:ext cx="11115675" cy="4025900"/>
          </a:xfrm>
        </p:spPr>
        <p:txBody>
          <a:bodyPr/>
          <a:lstStyle/>
          <a:p>
            <a:r>
              <a:rPr lang="en-US" sz="2000" dirty="0" smtClean="0"/>
              <a:t>At other times, the Contrasts and Contradictions are between what we know about a place or a situation and what’s in the text.  Let’s take a look at this opening paragraph from the article, “</a:t>
            </a:r>
            <a:r>
              <a:rPr lang="en-US" sz="2000" dirty="0" err="1" smtClean="0"/>
              <a:t>Garana’s</a:t>
            </a:r>
            <a:r>
              <a:rPr lang="en-US" sz="2000" dirty="0" smtClean="0"/>
              <a:t> Story” .</a:t>
            </a:r>
          </a:p>
          <a:p>
            <a:pPr marL="0" indent="0">
              <a:buNone/>
            </a:pPr>
            <a:r>
              <a:rPr lang="en-US" sz="2400" dirty="0" smtClean="0"/>
              <a:t>	</a:t>
            </a:r>
            <a:r>
              <a:rPr lang="en-US" sz="2400" b="1" i="1" dirty="0" smtClean="0">
                <a:solidFill>
                  <a:srgbClr val="00B050"/>
                </a:solidFill>
              </a:rPr>
              <a:t>The sun has not yet risen over the rocky hills outside the city of Peshawar, in Pakistan.  Loudspeakers from the top of the mosque, or Muslim house of worship, call out to the people,                                                                           	“God is great!  It is better to pray than sleep!  Come to prayers.”</a:t>
            </a:r>
          </a:p>
          <a:p>
            <a:pPr marL="0" indent="0">
              <a:buNone/>
            </a:pPr>
            <a:r>
              <a:rPr lang="en-US" sz="2400" b="1" i="1" dirty="0">
                <a:solidFill>
                  <a:srgbClr val="00B050"/>
                </a:solidFill>
              </a:rPr>
              <a:t>	</a:t>
            </a:r>
            <a:r>
              <a:rPr lang="en-US" sz="2400" b="1" i="1" dirty="0" smtClean="0">
                <a:solidFill>
                  <a:srgbClr val="00B050"/>
                </a:solidFill>
              </a:rPr>
              <a:t>Ten-year-old </a:t>
            </a:r>
            <a:r>
              <a:rPr lang="en-US" sz="2400" b="1" i="1" dirty="0" err="1" smtClean="0">
                <a:solidFill>
                  <a:srgbClr val="00B050"/>
                </a:solidFill>
              </a:rPr>
              <a:t>Garana</a:t>
            </a:r>
            <a:r>
              <a:rPr lang="en-US" sz="2400" b="1" i="1" dirty="0" smtClean="0">
                <a:solidFill>
                  <a:srgbClr val="00B050"/>
                </a:solidFill>
              </a:rPr>
              <a:t> rises from a mat on the dirt floor of her family’s house.  She puts on her black robe and covers her head with an old shawl.  Then she walks to the mosque to pray.</a:t>
            </a:r>
          </a:p>
        </p:txBody>
      </p:sp>
    </p:spTree>
    <p:extLst>
      <p:ext uri="{BB962C8B-B14F-4D97-AF65-F5344CB8AC3E}">
        <p14:creationId xmlns:p14="http://schemas.microsoft.com/office/powerpoint/2010/main" val="97347092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CONTRASTS AND CONTRADICTIONS</a:t>
            </a:r>
          </a:p>
        </p:txBody>
      </p:sp>
      <p:sp>
        <p:nvSpPr>
          <p:cNvPr id="3" name="Content Placeholder 2"/>
          <p:cNvSpPr>
            <a:spLocks noGrp="1"/>
          </p:cNvSpPr>
          <p:nvPr>
            <p:ph idx="1"/>
          </p:nvPr>
        </p:nvSpPr>
        <p:spPr>
          <a:xfrm>
            <a:off x="188686" y="2235200"/>
            <a:ext cx="11901714" cy="4455885"/>
          </a:xfrm>
        </p:spPr>
        <p:txBody>
          <a:bodyPr>
            <a:normAutofit/>
          </a:bodyPr>
          <a:lstStyle/>
          <a:p>
            <a:pPr marL="0" indent="0">
              <a:buNone/>
            </a:pPr>
            <a:r>
              <a:rPr lang="en-US" sz="2000" b="1" i="1" dirty="0" smtClean="0">
                <a:solidFill>
                  <a:srgbClr val="00B050"/>
                </a:solidFill>
              </a:rPr>
              <a:t>	</a:t>
            </a:r>
            <a:r>
              <a:rPr lang="en-US" sz="2400" b="1" i="1" dirty="0" smtClean="0">
                <a:solidFill>
                  <a:srgbClr val="00B050"/>
                </a:solidFill>
              </a:rPr>
              <a:t>The </a:t>
            </a:r>
            <a:r>
              <a:rPr lang="en-US" sz="2400" b="1" i="1" dirty="0">
                <a:solidFill>
                  <a:srgbClr val="00B050"/>
                </a:solidFill>
              </a:rPr>
              <a:t>sun has not yet risen over the rocky hills outside the city of Peshawar, in Pakistan.  Loudspeakers from the top of the mosque, or Muslim house of worship, call out to the people,                                                                           </a:t>
            </a:r>
            <a:endParaRPr lang="en-US" sz="2400" b="1" i="1" dirty="0" smtClean="0">
              <a:solidFill>
                <a:srgbClr val="00B050"/>
              </a:solidFill>
            </a:endParaRPr>
          </a:p>
          <a:p>
            <a:pPr marL="0" indent="0">
              <a:buNone/>
            </a:pPr>
            <a:r>
              <a:rPr lang="en-US" sz="2400" b="1" i="1" dirty="0" smtClean="0">
                <a:solidFill>
                  <a:srgbClr val="00B050"/>
                </a:solidFill>
              </a:rPr>
              <a:t>	“</a:t>
            </a:r>
            <a:r>
              <a:rPr lang="en-US" sz="2400" b="1" i="1" dirty="0">
                <a:solidFill>
                  <a:srgbClr val="00B050"/>
                </a:solidFill>
              </a:rPr>
              <a:t>God is great!  It is better to pray than sleep!  Come to prayers.”</a:t>
            </a:r>
          </a:p>
          <a:p>
            <a:pPr marL="0" indent="0">
              <a:buNone/>
            </a:pPr>
            <a:r>
              <a:rPr lang="en-US" sz="2400" b="1" i="1" dirty="0">
                <a:solidFill>
                  <a:srgbClr val="00B050"/>
                </a:solidFill>
              </a:rPr>
              <a:t>	Ten-year-old </a:t>
            </a:r>
            <a:r>
              <a:rPr lang="en-US" sz="2400" b="1" i="1" dirty="0" err="1">
                <a:solidFill>
                  <a:srgbClr val="00B050"/>
                </a:solidFill>
              </a:rPr>
              <a:t>Garana</a:t>
            </a:r>
            <a:r>
              <a:rPr lang="en-US" sz="2400" b="1" i="1" dirty="0">
                <a:solidFill>
                  <a:srgbClr val="00B050"/>
                </a:solidFill>
              </a:rPr>
              <a:t> rises from a mat on the dirt floor of her family’s house.  She puts on her black robe and covers her head with an old shawl.  Then she walks to the mosque to pray.</a:t>
            </a:r>
          </a:p>
          <a:p>
            <a:r>
              <a:rPr lang="en-US" sz="2400" b="1" dirty="0" smtClean="0">
                <a:solidFill>
                  <a:srgbClr val="FF0000"/>
                </a:solidFill>
              </a:rPr>
              <a:t>Possible Contrasts to our lives:</a:t>
            </a:r>
          </a:p>
          <a:p>
            <a:pPr>
              <a:buFont typeface="+mj-lt"/>
              <a:buAutoNum type="arabicPeriod"/>
            </a:pPr>
            <a:r>
              <a:rPr lang="en-US" sz="2400" dirty="0" smtClean="0"/>
              <a:t>Voice telling when to wake up and pray?</a:t>
            </a:r>
          </a:p>
          <a:p>
            <a:pPr>
              <a:buFont typeface="+mj-lt"/>
              <a:buAutoNum type="arabicPeriod"/>
            </a:pPr>
            <a:r>
              <a:rPr lang="en-US" sz="2400" dirty="0" err="1" smtClean="0"/>
              <a:t>Garana</a:t>
            </a:r>
            <a:r>
              <a:rPr lang="en-US" sz="2400" dirty="0" smtClean="0"/>
              <a:t> only ten years old goes down the street on her own in the dark?</a:t>
            </a:r>
            <a:endParaRPr lang="en-US" sz="2400" dirty="0"/>
          </a:p>
        </p:txBody>
      </p:sp>
    </p:spTree>
    <p:extLst>
      <p:ext uri="{BB962C8B-B14F-4D97-AF65-F5344CB8AC3E}">
        <p14:creationId xmlns:p14="http://schemas.microsoft.com/office/powerpoint/2010/main" val="2294097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checkerboard(across)">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checkerboard(across)">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SO WHAT HENCE?!</a:t>
            </a:r>
            <a:endParaRPr lang="en-US"/>
          </a:p>
        </p:txBody>
      </p:sp>
      <p:sp>
        <p:nvSpPr>
          <p:cNvPr id="3" name="Content Placeholder 2"/>
          <p:cNvSpPr>
            <a:spLocks noGrp="1"/>
          </p:cNvSpPr>
          <p:nvPr>
            <p:ph idx="1"/>
          </p:nvPr>
        </p:nvSpPr>
        <p:spPr>
          <a:xfrm>
            <a:off x="528638" y="2603500"/>
            <a:ext cx="11158537" cy="3416300"/>
          </a:xfrm>
        </p:spPr>
        <p:txBody>
          <a:bodyPr/>
          <a:lstStyle/>
          <a:p>
            <a:pPr marL="285750" lvl="1" defTabSz="914400">
              <a:spcBef>
                <a:spcPts val="0"/>
              </a:spcBef>
              <a:buClrTx/>
              <a:buSzTx/>
            </a:pPr>
            <a:endParaRPr lang="en-US" dirty="0" smtClean="0"/>
          </a:p>
          <a:p>
            <a:pPr marL="285750" lvl="1" defTabSz="914400">
              <a:spcBef>
                <a:spcPts val="0"/>
              </a:spcBef>
              <a:buClrTx/>
              <a:buSzTx/>
            </a:pPr>
            <a:r>
              <a:rPr lang="en-US" sz="2800" dirty="0" smtClean="0"/>
              <a:t>Explain why these contrasts matter.  What do they point out or show you?</a:t>
            </a:r>
          </a:p>
          <a:p>
            <a:pPr marL="285750" lvl="1" defTabSz="914400">
              <a:spcBef>
                <a:spcPts val="0"/>
              </a:spcBef>
              <a:buClrTx/>
              <a:buSzTx/>
            </a:pPr>
            <a:endParaRPr lang="en-US" sz="2800" dirty="0" smtClean="0"/>
          </a:p>
          <a:p>
            <a:pPr marL="285750" lvl="1" defTabSz="914400">
              <a:spcBef>
                <a:spcPts val="0"/>
              </a:spcBef>
              <a:buClrTx/>
              <a:buSzTx/>
            </a:pPr>
            <a:r>
              <a:rPr lang="en-US" sz="2800" dirty="0" smtClean="0"/>
              <a:t>These contrasts matter because they point out to me not only how different </a:t>
            </a:r>
            <a:r>
              <a:rPr lang="en-US" sz="2800" dirty="0" err="1" smtClean="0"/>
              <a:t>Garana’s</a:t>
            </a:r>
            <a:r>
              <a:rPr lang="en-US" sz="2800" dirty="0" smtClean="0"/>
              <a:t> life is from my own, but how her country is different from the United States.  I’m wondering why her country would be this way.</a:t>
            </a:r>
            <a:endParaRPr lang="en-US" sz="2800" dirty="0"/>
          </a:p>
        </p:txBody>
      </p:sp>
    </p:spTree>
    <p:extLst>
      <p:ext uri="{BB962C8B-B14F-4D97-AF65-F5344CB8AC3E}">
        <p14:creationId xmlns:p14="http://schemas.microsoft.com/office/powerpoint/2010/main" val="193552344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20709</TotalTime>
  <Words>2111</Words>
  <Application>Microsoft Macintosh PowerPoint</Application>
  <PresentationFormat>Widescreen</PresentationFormat>
  <Paragraphs>174</Paragraphs>
  <Slides>31</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Century Gothic</vt:lpstr>
      <vt:lpstr>Wingdings 3</vt:lpstr>
      <vt:lpstr>Ion Boardroom</vt:lpstr>
      <vt:lpstr>Nonfiction Signpost Guide</vt:lpstr>
      <vt:lpstr>CONTRASTS &amp; CONTRADICTIONS (CC)</vt:lpstr>
      <vt:lpstr>CONTRASTS &amp; CONTRADICTIONS (CC)</vt:lpstr>
      <vt:lpstr>CONTRASTS AND CONTRADICTIONS</vt:lpstr>
      <vt:lpstr>CONTRASTS AND CONTRADICTIONS</vt:lpstr>
      <vt:lpstr>CC SIGNAL WORDS</vt:lpstr>
      <vt:lpstr>CONTRASTS AND CONTRADICTIONS</vt:lpstr>
      <vt:lpstr>CONTRASTS AND CONTRADICTIONS</vt:lpstr>
      <vt:lpstr>SO WHAT HENCE?!</vt:lpstr>
      <vt:lpstr>NOW YOU TRY!!</vt:lpstr>
      <vt:lpstr>LET’S GO SOLO!</vt:lpstr>
      <vt:lpstr>EXTREME OR ABSOLUTE LANGUAGE (EL)</vt:lpstr>
      <vt:lpstr>EXTREME OR ABSOLUTE LANGUAGE (EL)</vt:lpstr>
      <vt:lpstr>EXTREME OR ABSOLUTE LANGUAGE (EL)</vt:lpstr>
      <vt:lpstr>EXTREME OR ABSOLUTE LANGUAGE (EL)</vt:lpstr>
      <vt:lpstr>EXTREME OR ABSOLUTE LANGUAGE (EL)</vt:lpstr>
      <vt:lpstr>EXTREME OR ABSOLUTE LANGUAGE (EL)</vt:lpstr>
      <vt:lpstr>NOW YOU TRY!!</vt:lpstr>
      <vt:lpstr>NUMBERS AND STATS (NS)</vt:lpstr>
      <vt:lpstr>NUMBERS AND STATS (NS)</vt:lpstr>
      <vt:lpstr>NUMBERS AND STATS (NS)</vt:lpstr>
      <vt:lpstr>NUMBERS AND STATS (NS)</vt:lpstr>
      <vt:lpstr>NUMBERS AND STATS (NS)</vt:lpstr>
      <vt:lpstr>NUMBERS AND STATS (NS)</vt:lpstr>
      <vt:lpstr>NUMBERS AND STATS (NS)</vt:lpstr>
      <vt:lpstr>NOW YOU TRY!!</vt:lpstr>
      <vt:lpstr>PowerPoint Presentation</vt:lpstr>
      <vt:lpstr>QUOTED WORDS</vt:lpstr>
      <vt:lpstr>QUOTED WORDS</vt:lpstr>
      <vt:lpstr>QUOTED WORDS</vt:lpstr>
      <vt:lpstr>QUOTED WORDS</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Nonfiction Signpost Guide</dc:title>
  <dc:creator>Microsoft Office User</dc:creator>
  <cp:lastModifiedBy>Microsoft Office User</cp:lastModifiedBy>
  <cp:revision>60</cp:revision>
  <cp:lastPrinted>2016-10-12T19:11:27Z</cp:lastPrinted>
  <dcterms:created xsi:type="dcterms:W3CDTF">2016-10-12T12:47:38Z</dcterms:created>
  <dcterms:modified xsi:type="dcterms:W3CDTF">2017-02-21T15:10:56Z</dcterms:modified>
</cp:coreProperties>
</file>