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3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ED3C4-A7B9-9C4D-A6EB-9D82F45C8BFE}" type="datetimeFigureOut">
              <a:rPr lang="en-US" smtClean="0"/>
              <a:t>12/4/12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C00B-8A65-3840-BB56-A2C8A7169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5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3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8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4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2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5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0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52DE-4A56-AC4A-BE2E-96C52FB291A4}" type="datetimeFigureOut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CD6EF-81B4-6441-BC96-D95B8CA5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Relationship Id="rId3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smtClean="0"/>
              <a:t>THE  CIVIL  WAR</a:t>
            </a:r>
            <a:endParaRPr lang="en-US" sz="72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1864 </a:t>
            </a:r>
            <a:r>
              <a:rPr lang="en-US" sz="4800" dirty="0" smtClean="0"/>
              <a:t>- 1865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6327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Lincoln Runs for Re-election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1864, Lincoln ran for re-election    (Republican candidate).</a:t>
            </a:r>
          </a:p>
          <a:p>
            <a:endParaRPr lang="en-US" dirty="0"/>
          </a:p>
          <a:p>
            <a:r>
              <a:rPr lang="en-US" dirty="0" smtClean="0"/>
              <a:t>The Democrats nominated </a:t>
            </a:r>
            <a:r>
              <a:rPr lang="en-US" b="1" i="1" u="sng" dirty="0" smtClean="0">
                <a:solidFill>
                  <a:srgbClr val="FF0000"/>
                </a:solidFill>
              </a:rPr>
              <a:t>George B. McClellan</a:t>
            </a:r>
            <a:r>
              <a:rPr lang="en-US" dirty="0" smtClean="0"/>
              <a:t> to oppose Lincoln in the election.</a:t>
            </a:r>
            <a:endParaRPr lang="en-US" dirty="0"/>
          </a:p>
        </p:txBody>
      </p:sp>
      <p:pic>
        <p:nvPicPr>
          <p:cNvPr id="7" name="Content Placeholder 6" descr="150px-Abraham_Lincoln_November_186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" b="4567"/>
          <a:stretch>
            <a:fillRect/>
          </a:stretch>
        </p:blipFill>
        <p:spPr>
          <a:xfrm>
            <a:off x="5694405" y="1417638"/>
            <a:ext cx="2092410" cy="2344914"/>
          </a:xfrm>
        </p:spPr>
      </p:pic>
      <p:pic>
        <p:nvPicPr>
          <p:cNvPr id="8" name="Picture 7" descr="160px-GeorgeMcClella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63" y="3934618"/>
            <a:ext cx="2161851" cy="24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9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President Lincoln is Re-elected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 first, Lincoln’s defeat in the election seemed “</a:t>
            </a:r>
            <a:r>
              <a:rPr lang="en-US" b="1" i="1" u="sng" dirty="0" smtClean="0">
                <a:solidFill>
                  <a:srgbClr val="FF0000"/>
                </a:solidFill>
              </a:rPr>
              <a:t>extremely probable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However, with General Sheridan’s success in the Shenandoah and General Sherman’s taking of Atlanta in September, the north rallied around Lincoln.</a:t>
            </a:r>
            <a:endParaRPr lang="en-US" dirty="0"/>
          </a:p>
        </p:txBody>
      </p:sp>
      <p:pic>
        <p:nvPicPr>
          <p:cNvPr id="5" name="Content Placeholder 4" descr="300px-ElectoralCollege1864.svg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10" b="-46610"/>
          <a:stretch>
            <a:fillRect/>
          </a:stretch>
        </p:blipFill>
        <p:spPr>
          <a:xfrm>
            <a:off x="4648200" y="994522"/>
            <a:ext cx="4038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4761523" y="4489433"/>
            <a:ext cx="39252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the election of 1864 (November), the vote was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close</a:t>
            </a:r>
            <a:r>
              <a:rPr lang="en-US" sz="3200" dirty="0" smtClean="0"/>
              <a:t>, but Lincoln remained President.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681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Transportation</a:t>
            </a:r>
            <a:r>
              <a:rPr lang="en-US" dirty="0" smtClean="0"/>
              <a:t> problems and successful </a:t>
            </a:r>
            <a:r>
              <a:rPr lang="en-US" b="1" i="1" u="sng" dirty="0" smtClean="0">
                <a:solidFill>
                  <a:srgbClr val="FF0000"/>
                </a:solidFill>
              </a:rPr>
              <a:t>blockades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caused severe shortages of food and supplies in the South.</a:t>
            </a:r>
          </a:p>
          <a:p>
            <a:endParaRPr lang="en-US" b="1" i="1" u="sng" dirty="0"/>
          </a:p>
          <a:p>
            <a:r>
              <a:rPr lang="en-US" dirty="0" smtClean="0"/>
              <a:t>Starving soldiers began to </a:t>
            </a:r>
            <a:r>
              <a:rPr lang="en-US" b="1" i="1" u="sng" dirty="0" smtClean="0">
                <a:solidFill>
                  <a:srgbClr val="FF0000"/>
                </a:solidFill>
              </a:rPr>
              <a:t>desert</a:t>
            </a:r>
            <a:r>
              <a:rPr lang="en-US" dirty="0" smtClean="0"/>
              <a:t> General Lee’s forces.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4007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February 1865, Confederate President </a:t>
            </a:r>
            <a:r>
              <a:rPr lang="en-US" b="1" i="1" u="sng" dirty="0" smtClean="0">
                <a:solidFill>
                  <a:srgbClr val="FF0000"/>
                </a:solidFill>
              </a:rPr>
              <a:t>Jefferson Davis</a:t>
            </a:r>
            <a:r>
              <a:rPr lang="en-US" dirty="0" smtClean="0"/>
              <a:t> agreed to send delegates to a peace conference with President Lincoln.</a:t>
            </a:r>
          </a:p>
          <a:p>
            <a:r>
              <a:rPr lang="en-US" dirty="0" smtClean="0"/>
              <a:t>However, President Davis insisted on Lincoln’s recognition of the South as a separate </a:t>
            </a:r>
            <a:r>
              <a:rPr lang="en-US" b="1" i="1" u="sng" dirty="0" smtClean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Content Placeholder 5" descr="200px-President-Jefferson-Davi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39" r="-64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860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President Lincoln </a:t>
            </a:r>
            <a:r>
              <a:rPr lang="en-US" b="1" i="1" u="sng" dirty="0" smtClean="0">
                <a:solidFill>
                  <a:srgbClr val="FF0000"/>
                </a:solidFill>
              </a:rPr>
              <a:t>refused</a:t>
            </a:r>
            <a:r>
              <a:rPr lang="en-US" dirty="0" smtClean="0"/>
              <a:t> to recognize the South as a separate country and the conference ended.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3" b="45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446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March 1865, General Grant attacked General Lee’s forces at </a:t>
            </a:r>
            <a:r>
              <a:rPr lang="en-US" i="1" u="sng" dirty="0" smtClean="0"/>
              <a:t>Petersburg</a:t>
            </a:r>
            <a:r>
              <a:rPr lang="en-US" dirty="0" smtClean="0"/>
              <a:t>, near </a:t>
            </a:r>
            <a:r>
              <a:rPr lang="en-US" b="1" i="1" u="sng" dirty="0" smtClean="0">
                <a:solidFill>
                  <a:srgbClr val="FF0000"/>
                </a:solidFill>
              </a:rPr>
              <a:t>Richmond</a:t>
            </a:r>
            <a:r>
              <a:rPr lang="en-US" dirty="0" smtClean="0"/>
              <a:t>, Virginia. Here, Grant kept Lee under </a:t>
            </a:r>
            <a:r>
              <a:rPr lang="en-US" i="1" u="sng" dirty="0" smtClean="0"/>
              <a:t>siege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b="1" i="1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 months. </a:t>
            </a:r>
            <a:endParaRPr lang="en-US" i="1" u="sng" dirty="0"/>
          </a:p>
        </p:txBody>
      </p:sp>
      <p:pic>
        <p:nvPicPr>
          <p:cNvPr id="6" name="Picture 5" descr="Gran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724" y="3738001"/>
            <a:ext cx="2717074" cy="2768219"/>
          </a:xfrm>
          <a:prstGeom prst="rect">
            <a:avLst/>
          </a:prstGeom>
        </p:spPr>
      </p:pic>
      <p:pic>
        <p:nvPicPr>
          <p:cNvPr id="7" name="Picture 6" descr="lee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44" y="3744543"/>
            <a:ext cx="2717074" cy="276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7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930" y="1600200"/>
            <a:ext cx="4374885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 April 2, 1865 General Lee and his men evacuated </a:t>
            </a:r>
            <a:r>
              <a:rPr lang="en-US" b="1" i="1" u="sng" dirty="0" smtClean="0">
                <a:solidFill>
                  <a:srgbClr val="FF0000"/>
                </a:solidFill>
              </a:rPr>
              <a:t>Richmond</a:t>
            </a:r>
            <a:r>
              <a:rPr lang="en-US" dirty="0" smtClean="0"/>
              <a:t>, and headed to a small town called               </a:t>
            </a:r>
            <a:r>
              <a:rPr lang="en-US" b="1" i="1" u="sng" dirty="0" smtClean="0"/>
              <a:t>Appomattox Courthouse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 descr="220px-Appomattox_courthous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42" b="-200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755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Appomattox Courthouse, one week later, General Lee and his men were trapped by Union troops.</a:t>
            </a:r>
          </a:p>
          <a:p>
            <a:endParaRPr lang="en-US" dirty="0"/>
          </a:p>
          <a:p>
            <a:r>
              <a:rPr lang="en-US" dirty="0" smtClean="0"/>
              <a:t>Lee knew if he kept fighting his men would be </a:t>
            </a:r>
            <a:r>
              <a:rPr lang="en-US" b="1" i="1" u="sng" dirty="0" smtClean="0">
                <a:solidFill>
                  <a:srgbClr val="FF0000"/>
                </a:solidFill>
              </a:rPr>
              <a:t>slaughtered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On April 9, 1865, General Lee surrendered to General Grant at              Appomattox Courthouse.</a:t>
            </a:r>
            <a:endParaRPr lang="en-US" dirty="0"/>
          </a:p>
        </p:txBody>
      </p:sp>
      <p:pic>
        <p:nvPicPr>
          <p:cNvPr id="5" name="Content Placeholder 4" descr="800px-McLean_House_Parlo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989" b="-76989"/>
          <a:stretch>
            <a:fillRect/>
          </a:stretch>
        </p:blipFill>
        <p:spPr>
          <a:xfrm>
            <a:off x="4648200" y="394574"/>
            <a:ext cx="4038600" cy="4525963"/>
          </a:xfrm>
        </p:spPr>
      </p:pic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852" y="3668001"/>
            <a:ext cx="3739382" cy="287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7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The Fall of the Confederacy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 the Confederates surrendered, the Union forces began to </a:t>
            </a:r>
            <a:r>
              <a:rPr lang="en-US" b="1" i="1" u="sng" dirty="0" smtClean="0">
                <a:solidFill>
                  <a:srgbClr val="FF0000"/>
                </a:solidFill>
              </a:rPr>
              <a:t>cheer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General Grant ordered the men to be silent, saying “The war is over.  The Rebels are our countrymen again.”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8" r="193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1438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Assassination of President Lincoln</a:t>
            </a:r>
            <a:endParaRPr lang="en-US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 April 14, 1865, as President Lincoln was watching a performance at Ford’s Theater, in Washington, D.C., he was shot by </a:t>
            </a:r>
            <a:r>
              <a:rPr lang="en-US" b="1" i="1" u="sng" dirty="0" smtClean="0"/>
              <a:t>John Wilkes Booth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Content Placeholder 6" descr="Fords_Theatre_thumbnai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" r="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141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“Total War”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u="sng" dirty="0" smtClean="0"/>
              <a:t>General </a:t>
            </a:r>
            <a:r>
              <a:rPr lang="en-US" b="1" i="1" u="sng" dirty="0" smtClean="0">
                <a:solidFill>
                  <a:srgbClr val="FF0000"/>
                </a:solidFill>
              </a:rPr>
              <a:t>Ulysses S. Grant</a:t>
            </a:r>
            <a:r>
              <a:rPr lang="en-US" dirty="0" smtClean="0"/>
              <a:t> became commander of the Union forces, a new type of combat was created.  </a:t>
            </a:r>
            <a:r>
              <a:rPr lang="en-US" b="1" i="1" u="sng" dirty="0" smtClean="0"/>
              <a:t>Total War</a:t>
            </a:r>
            <a:r>
              <a:rPr lang="en-US" dirty="0" smtClean="0"/>
              <a:t> is the phrase used to describe Grant’s tactic of winning the war.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96" r="-161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70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Assassination of President Lincoln</a:t>
            </a:r>
            <a:endParaRPr lang="en-US" b="1" i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Booth was obsessed with avenging the Confederate’s defeat in the war.  President Lincoln died the next morning.</a:t>
            </a:r>
            <a:endParaRPr lang="en-US" dirty="0"/>
          </a:p>
        </p:txBody>
      </p:sp>
      <p:pic>
        <p:nvPicPr>
          <p:cNvPr id="10" name="Picture 9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139" y="3424493"/>
            <a:ext cx="2564562" cy="3161988"/>
          </a:xfrm>
          <a:prstGeom prst="rect">
            <a:avLst/>
          </a:prstGeom>
        </p:spPr>
      </p:pic>
      <p:pic>
        <p:nvPicPr>
          <p:cNvPr id="11" name="Picture 10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25452"/>
            <a:ext cx="2209102" cy="3201800"/>
          </a:xfrm>
          <a:prstGeom prst="rect">
            <a:avLst/>
          </a:prstGeom>
        </p:spPr>
      </p:pic>
      <p:pic>
        <p:nvPicPr>
          <p:cNvPr id="12" name="Picture 11" descr="300px-The_Assassination_of_President_Lincoln_-_Currier_and_Ives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498" y="3677137"/>
            <a:ext cx="3274074" cy="23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1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Assassination of President Lincoln</a:t>
            </a:r>
            <a:endParaRPr lang="en-US" b="1" i="1" u="sng" dirty="0"/>
          </a:p>
        </p:txBody>
      </p:sp>
      <p:pic>
        <p:nvPicPr>
          <p:cNvPr id="4" name="Content Placeholder 3" descr="220px-John_Wilkes_Booth_wanted_pos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153" r="-123153"/>
          <a:stretch>
            <a:fillRect/>
          </a:stretch>
        </p:blipFill>
        <p:spPr>
          <a:xfrm>
            <a:off x="-852520" y="3019448"/>
            <a:ext cx="6259902" cy="3442705"/>
          </a:xfrm>
        </p:spPr>
      </p:pic>
      <p:pic>
        <p:nvPicPr>
          <p:cNvPr id="5" name="Picture 4" descr="220px-Garrett_Far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00" y="3303473"/>
            <a:ext cx="4512400" cy="3158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2004" y="1449788"/>
            <a:ext cx="7854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11 days after the assassination, John Wilkes Booth was cornered in a barn and was killed by a Union soldier.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164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Assassination of President Lincoln</a:t>
            </a:r>
            <a:endParaRPr lang="en-US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9 other people were involved in the assassination of Lincoln:</a:t>
            </a:r>
          </a:p>
          <a:p>
            <a:endParaRPr lang="en-US" dirty="0"/>
          </a:p>
          <a:p>
            <a:r>
              <a:rPr lang="en-US" dirty="0" smtClean="0"/>
              <a:t>4 were hanged</a:t>
            </a:r>
          </a:p>
          <a:p>
            <a:r>
              <a:rPr lang="en-US" dirty="0" smtClean="0"/>
              <a:t>4 were imprisoned</a:t>
            </a:r>
          </a:p>
          <a:p>
            <a:r>
              <a:rPr lang="en-US" dirty="0" smtClean="0"/>
              <a:t>1 was acquitted</a:t>
            </a:r>
            <a:endParaRPr lang="en-US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904" r="-179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2416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General Robert E. Lee</a:t>
            </a:r>
            <a:endParaRPr lang="en-US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8550" cy="51352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 Lee became a “civilian”.</a:t>
            </a:r>
          </a:p>
          <a:p>
            <a:endParaRPr lang="en-US" sz="1200" dirty="0" smtClean="0"/>
          </a:p>
          <a:p>
            <a:r>
              <a:rPr lang="en-US" dirty="0" smtClean="0"/>
              <a:t>He was never allowed to serve in the army or hold any position of power within the government of the United States.</a:t>
            </a:r>
          </a:p>
          <a:p>
            <a:endParaRPr lang="en-US" sz="1200" dirty="0" smtClean="0"/>
          </a:p>
          <a:p>
            <a:r>
              <a:rPr lang="en-US" dirty="0" smtClean="0"/>
              <a:t>General </a:t>
            </a:r>
            <a:r>
              <a:rPr lang="en-US" smtClean="0"/>
              <a:t>Lee died October </a:t>
            </a:r>
            <a:r>
              <a:rPr lang="en-US" dirty="0" smtClean="0"/>
              <a:t>12, 1870 (63 years old).</a:t>
            </a:r>
          </a:p>
          <a:p>
            <a:endParaRPr lang="en-US" sz="1200" dirty="0" smtClean="0"/>
          </a:p>
          <a:p>
            <a:r>
              <a:rPr lang="en-US" dirty="0" smtClean="0"/>
              <a:t>January 19</a:t>
            </a:r>
            <a:r>
              <a:rPr lang="en-US" baseline="30000" dirty="0" smtClean="0"/>
              <a:t>th</a:t>
            </a:r>
            <a:r>
              <a:rPr lang="en-US" dirty="0" smtClean="0"/>
              <a:t> – General Lee’s birthday is a legal holiday in many southern states.</a:t>
            </a:r>
            <a:endParaRPr lang="en-US" dirty="0"/>
          </a:p>
        </p:txBody>
      </p:sp>
      <p:pic>
        <p:nvPicPr>
          <p:cNvPr id="6" name="Content Placeholder 5" descr="lee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93" r="-11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434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“Total War”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past, only </a:t>
            </a:r>
            <a:r>
              <a:rPr lang="en-US" b="1" i="1" u="sng" dirty="0" smtClean="0">
                <a:solidFill>
                  <a:srgbClr val="FF0000"/>
                </a:solidFill>
              </a:rPr>
              <a:t>soldiers</a:t>
            </a:r>
            <a:r>
              <a:rPr lang="en-US" dirty="0" smtClean="0"/>
              <a:t> were involved in wars.  In “total war”, however, </a:t>
            </a:r>
            <a:r>
              <a:rPr lang="en-US" b="1" i="1" u="sng" dirty="0" smtClean="0">
                <a:solidFill>
                  <a:srgbClr val="FF0000"/>
                </a:solidFill>
              </a:rPr>
              <a:t>everyone</a:t>
            </a:r>
            <a:r>
              <a:rPr lang="en-US" dirty="0" smtClean="0"/>
              <a:t> was affected as the Union army destroyed </a:t>
            </a:r>
            <a:r>
              <a:rPr lang="en-US" b="1" i="1" u="sng" dirty="0" smtClean="0">
                <a:solidFill>
                  <a:srgbClr val="FF0000"/>
                </a:solidFill>
              </a:rPr>
              <a:t>food</a:t>
            </a:r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FF0000"/>
                </a:solidFill>
              </a:rPr>
              <a:t>equipment</a:t>
            </a:r>
            <a:r>
              <a:rPr lang="en-US" dirty="0" smtClean="0"/>
              <a:t> that might be useful to the enemy.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" b="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295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“Total War”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5439" y="1273053"/>
            <a:ext cx="8985267" cy="1574102"/>
          </a:xfrm>
        </p:spPr>
        <p:txBody>
          <a:bodyPr/>
          <a:lstStyle/>
          <a:p>
            <a:r>
              <a:rPr lang="en-US" dirty="0" smtClean="0"/>
              <a:t>As a result of the Union’s decision to wage “total war”, </a:t>
            </a:r>
            <a:r>
              <a:rPr lang="en-US" b="1" i="1" u="sng" dirty="0" smtClean="0"/>
              <a:t>civilians</a:t>
            </a:r>
            <a:r>
              <a:rPr lang="en-US" dirty="0" smtClean="0"/>
              <a:t> suffered the same hardships as soldiers.</a:t>
            </a:r>
            <a:endParaRPr lang="en-US" dirty="0"/>
          </a:p>
        </p:txBody>
      </p:sp>
      <p:pic>
        <p:nvPicPr>
          <p:cNvPr id="5" name="Content Placeholder 4" descr="9781598699227_0278_001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736" b="-22736"/>
          <a:stretch>
            <a:fillRect/>
          </a:stretch>
        </p:blipFill>
        <p:spPr>
          <a:xfrm>
            <a:off x="264796" y="2330449"/>
            <a:ext cx="4038600" cy="4527551"/>
          </a:xfrm>
        </p:spPr>
      </p:pic>
      <p:pic>
        <p:nvPicPr>
          <p:cNvPr id="6" name="Picture 5" descr="civil-waruse_1483218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316" y="3212789"/>
            <a:ext cx="4528843" cy="282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Sheridan in the Shenandoah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73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Grant wanted to end the war by destroying the South’s ability </a:t>
            </a:r>
            <a:r>
              <a:rPr lang="en-US" b="1" i="1" u="sng" dirty="0" smtClean="0">
                <a:solidFill>
                  <a:srgbClr val="FF0000"/>
                </a:solidFill>
              </a:rPr>
              <a:t>fight</a:t>
            </a:r>
            <a:r>
              <a:rPr lang="en-US" dirty="0" smtClean="0"/>
              <a:t>.</a:t>
            </a:r>
          </a:p>
          <a:p>
            <a:endParaRPr lang="en-US" sz="1400" dirty="0"/>
          </a:p>
          <a:p>
            <a:r>
              <a:rPr lang="en-US" dirty="0" smtClean="0"/>
              <a:t>Grant sent </a:t>
            </a:r>
            <a:r>
              <a:rPr lang="en-US" i="1" u="sng" dirty="0" smtClean="0"/>
              <a:t>General Philip Sheridan</a:t>
            </a:r>
            <a:r>
              <a:rPr lang="en-US" dirty="0" smtClean="0"/>
              <a:t> and his troops into the fertile farmland of Virginia’s </a:t>
            </a:r>
            <a:r>
              <a:rPr lang="en-US" b="1" i="1" u="sng" dirty="0" smtClean="0">
                <a:solidFill>
                  <a:srgbClr val="FF0000"/>
                </a:solidFill>
              </a:rPr>
              <a:t>Shenandoah Valley</a:t>
            </a:r>
            <a:r>
              <a:rPr lang="en-US" dirty="0" smtClean="0"/>
              <a:t>.</a:t>
            </a:r>
          </a:p>
          <a:p>
            <a:endParaRPr lang="en-US" sz="1400" dirty="0"/>
          </a:p>
          <a:p>
            <a:r>
              <a:rPr lang="en-US" dirty="0" smtClean="0"/>
              <a:t>General Sheridan was ordered to </a:t>
            </a:r>
            <a:r>
              <a:rPr lang="en-US" b="1" i="1" u="sng" dirty="0" smtClean="0">
                <a:solidFill>
                  <a:srgbClr val="FF0000"/>
                </a:solidFill>
              </a:rPr>
              <a:t>destroy</a:t>
            </a:r>
            <a:r>
              <a:rPr lang="en-US" dirty="0" smtClean="0"/>
              <a:t> </a:t>
            </a:r>
            <a:r>
              <a:rPr lang="en-US" b="1" dirty="0" smtClean="0"/>
              <a:t>everything!</a:t>
            </a:r>
          </a:p>
          <a:p>
            <a:endParaRPr lang="en-US" sz="1400" b="1" dirty="0"/>
          </a:p>
          <a:p>
            <a:r>
              <a:rPr lang="en-US" dirty="0" smtClean="0"/>
              <a:t>In the summer and fall of 1864, </a:t>
            </a:r>
            <a:r>
              <a:rPr lang="en-US" u="sng" dirty="0" smtClean="0"/>
              <a:t>General Sheridan</a:t>
            </a:r>
            <a:r>
              <a:rPr lang="en-US" dirty="0" smtClean="0"/>
              <a:t> marched through the valley destroying farms and livestock.</a:t>
            </a:r>
            <a:endParaRPr lang="en-US" dirty="0"/>
          </a:p>
        </p:txBody>
      </p:sp>
      <p:pic>
        <p:nvPicPr>
          <p:cNvPr id="5" name="Content Placeholder 4" descr="220px-Philip_Sheridan_1-restore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67" r="-55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977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William Tecumseh Sherman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General Grant also ordered </a:t>
            </a:r>
            <a:r>
              <a:rPr lang="en-US" i="1" u="sng" dirty="0" smtClean="0"/>
              <a:t>General William Tecumseh Sherman</a:t>
            </a:r>
            <a:r>
              <a:rPr lang="en-US" dirty="0" smtClean="0"/>
              <a:t> to march and capture </a:t>
            </a:r>
            <a:r>
              <a:rPr lang="en-US" b="1" dirty="0" smtClean="0">
                <a:solidFill>
                  <a:srgbClr val="FF0000"/>
                </a:solidFill>
              </a:rPr>
              <a:t>Atlanta, Georgia,</a:t>
            </a:r>
            <a:r>
              <a:rPr lang="en-US" dirty="0" smtClean="0"/>
              <a:t> and then march to the Atlantic coast.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6" b="59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432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General Sherman’s “March”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Like General Sheridan, General Sherman had orders to destroy </a:t>
            </a:r>
            <a:r>
              <a:rPr lang="en-US" b="1" i="1" u="sng" dirty="0" smtClean="0">
                <a:solidFill>
                  <a:srgbClr val="FF0000"/>
                </a:solidFill>
              </a:rPr>
              <a:t>everything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useful to the South.</a:t>
            </a:r>
            <a:endParaRPr lang="en-US" dirty="0"/>
          </a:p>
        </p:txBody>
      </p:sp>
      <p:pic>
        <p:nvPicPr>
          <p:cNvPr id="9" name="Content Placeholder 8" descr="225px-Sherman's_March_to_the_Sea_-_Project_Gutenberg_eText_21566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8" b="8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442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General Sherman’s “March”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General Sherman and his troops captured </a:t>
            </a:r>
            <a:r>
              <a:rPr lang="en-US" b="1" i="1" u="sng" dirty="0" smtClean="0">
                <a:solidFill>
                  <a:srgbClr val="FF0000"/>
                </a:solidFill>
              </a:rPr>
              <a:t>Atlanta, Georgia</a:t>
            </a:r>
            <a:r>
              <a:rPr lang="en-US" dirty="0" smtClean="0"/>
              <a:t> in September 1864.  They </a:t>
            </a:r>
            <a:r>
              <a:rPr lang="en-US" b="1" i="1" u="sng" dirty="0" smtClean="0">
                <a:solidFill>
                  <a:srgbClr val="FF0000"/>
                </a:solidFill>
              </a:rPr>
              <a:t>burned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city in November when Sherman began his “</a:t>
            </a:r>
            <a:r>
              <a:rPr lang="en-US" b="1" i="1" u="sng" dirty="0" smtClean="0">
                <a:solidFill>
                  <a:srgbClr val="FF0000"/>
                </a:solidFill>
              </a:rPr>
              <a:t>march to the sea</a:t>
            </a:r>
            <a:r>
              <a:rPr lang="en-US" dirty="0" smtClean="0"/>
              <a:t>”.</a:t>
            </a:r>
            <a:endParaRPr lang="en-US" dirty="0"/>
          </a:p>
        </p:txBody>
      </p:sp>
      <p:pic>
        <p:nvPicPr>
          <p:cNvPr id="8" name="Content Placeholder 7" descr="400px-Savannah_Campaign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1" b="-24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381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General Sherman’s March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03800"/>
          </a:xfrm>
        </p:spPr>
        <p:txBody>
          <a:bodyPr>
            <a:normAutofit/>
          </a:bodyPr>
          <a:lstStyle/>
          <a:p>
            <a:r>
              <a:rPr lang="en-US" dirty="0" smtClean="0"/>
              <a:t>General Sherman and his troops traveled from </a:t>
            </a:r>
            <a:r>
              <a:rPr lang="en-US" b="1" i="1" u="sng" dirty="0" smtClean="0">
                <a:solidFill>
                  <a:srgbClr val="FF0000"/>
                </a:solidFill>
              </a:rPr>
              <a:t>Georgia</a:t>
            </a:r>
            <a:r>
              <a:rPr lang="en-US" dirty="0" smtClean="0"/>
              <a:t> to                  </a:t>
            </a:r>
            <a:r>
              <a:rPr lang="en-US" b="1" i="1" u="sng" dirty="0" smtClean="0">
                <a:solidFill>
                  <a:srgbClr val="FF0000"/>
                </a:solidFill>
              </a:rPr>
              <a:t>South Carolina</a:t>
            </a:r>
            <a:r>
              <a:rPr lang="en-US" dirty="0" smtClean="0"/>
              <a:t> ripping  up </a:t>
            </a:r>
            <a:r>
              <a:rPr lang="en-US" b="1" i="1" u="sng" dirty="0" smtClean="0">
                <a:solidFill>
                  <a:srgbClr val="FF0000"/>
                </a:solidFill>
              </a:rPr>
              <a:t>railroads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 smtClean="0"/>
              <a:t>They built </a:t>
            </a:r>
            <a:r>
              <a:rPr lang="en-US" b="1" i="1" u="sng" dirty="0" smtClean="0">
                <a:solidFill>
                  <a:srgbClr val="FF0000"/>
                </a:solidFill>
              </a:rPr>
              <a:t>bonfires</a:t>
            </a:r>
            <a:r>
              <a:rPr lang="en-US" dirty="0" smtClean="0"/>
              <a:t> with the barns, bridges, homes, factories, and public buildings they destroyed. </a:t>
            </a:r>
            <a:endParaRPr lang="en-US" dirty="0"/>
          </a:p>
        </p:txBody>
      </p:sp>
      <p:pic>
        <p:nvPicPr>
          <p:cNvPr id="5" name="Content Placeholder 4" descr="360px-Sherman_sea_1868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2" r="207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28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816</Words>
  <Application>Microsoft Macintosh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 CIVIL  WAR</vt:lpstr>
      <vt:lpstr>“Total War”</vt:lpstr>
      <vt:lpstr>“Total War”</vt:lpstr>
      <vt:lpstr>“Total War”</vt:lpstr>
      <vt:lpstr>Sheridan in the Shenandoah</vt:lpstr>
      <vt:lpstr>William Tecumseh Sherman</vt:lpstr>
      <vt:lpstr>General Sherman’s “March”</vt:lpstr>
      <vt:lpstr>General Sherman’s “March”</vt:lpstr>
      <vt:lpstr>General Sherman’s March</vt:lpstr>
      <vt:lpstr>Lincoln Runs for Re-election</vt:lpstr>
      <vt:lpstr>President Lincoln is Re-elected</vt:lpstr>
      <vt:lpstr>The Fall of the Confederacy</vt:lpstr>
      <vt:lpstr>The Fall of the Confederacy</vt:lpstr>
      <vt:lpstr>The Fall of the Confederacy</vt:lpstr>
      <vt:lpstr>The Fall of the Confederacy</vt:lpstr>
      <vt:lpstr>The Fall of the Confederacy</vt:lpstr>
      <vt:lpstr>The Fall of the Confederacy</vt:lpstr>
      <vt:lpstr>The Fall of the Confederacy</vt:lpstr>
      <vt:lpstr>The Assassination of President Lincoln</vt:lpstr>
      <vt:lpstr>The Assassination of President Lincoln</vt:lpstr>
      <vt:lpstr>The Assassination of President Lincoln</vt:lpstr>
      <vt:lpstr>The Assassination of President Lincoln</vt:lpstr>
      <vt:lpstr>General Robert E. Lee</vt:lpstr>
    </vt:vector>
  </TitlesOfParts>
  <Company>New Lenox School District 122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CIVIL  WAR</dc:title>
  <dc:creator>NLSD</dc:creator>
  <cp:lastModifiedBy>NLSD</cp:lastModifiedBy>
  <cp:revision>96</cp:revision>
  <dcterms:created xsi:type="dcterms:W3CDTF">2012-11-08T16:05:48Z</dcterms:created>
  <dcterms:modified xsi:type="dcterms:W3CDTF">2012-12-04T20:25:03Z</dcterms:modified>
</cp:coreProperties>
</file>