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70" r:id="rId8"/>
    <p:sldId id="271" r:id="rId9"/>
    <p:sldId id="272" r:id="rId10"/>
    <p:sldId id="273" r:id="rId11"/>
    <p:sldId id="275" r:id="rId12"/>
    <p:sldId id="269" r:id="rId13"/>
    <p:sldId id="274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75"/>
  </p:normalViewPr>
  <p:slideViewPr>
    <p:cSldViewPr snapToGrid="0" snapToObjects="1">
      <p:cViewPr varScale="1">
        <p:scale>
          <a:sx n="89" d="100"/>
          <a:sy n="89" d="100"/>
        </p:scale>
        <p:origin x="17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FC4yD5EgG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699516"/>
            <a:ext cx="8147304" cy="1344168"/>
          </a:xfrm>
        </p:spPr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06" y="2873566"/>
            <a:ext cx="5565277" cy="373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66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Transportation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03970"/>
            <a:ext cx="8147051" cy="46261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Railways </a:t>
            </a:r>
            <a:r>
              <a:rPr lang="en-US" dirty="0"/>
              <a:t>– most common</a:t>
            </a:r>
          </a:p>
          <a:p>
            <a:pPr marL="0" indent="0">
              <a:buNone/>
            </a:pPr>
            <a:r>
              <a:rPr lang="en-US" dirty="0" smtClean="0"/>
              <a:t>Bikes</a:t>
            </a:r>
          </a:p>
          <a:p>
            <a:pPr marL="0" indent="0">
              <a:buNone/>
            </a:pPr>
            <a:r>
              <a:rPr lang="en-US" dirty="0" smtClean="0"/>
              <a:t>Horse carriages &amp; rickshaws</a:t>
            </a:r>
          </a:p>
          <a:p>
            <a:pPr marL="0" indent="0">
              <a:buNone/>
            </a:pPr>
            <a:r>
              <a:rPr lang="en-US" dirty="0" smtClean="0"/>
              <a:t>Automobiles (typically for those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onsidered wealthy.)</a:t>
            </a:r>
            <a:endParaRPr lang="en-US" dirty="0"/>
          </a:p>
        </p:txBody>
      </p:sp>
      <p:pic>
        <p:nvPicPr>
          <p:cNvPr id="4" name="Picture 3" descr="india-t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5" y="1003970"/>
            <a:ext cx="2438400" cy="1780032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77" y="3267878"/>
            <a:ext cx="2725358" cy="1929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149270"/>
            <a:ext cx="432488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India’s currency is called rupee</a:t>
            </a:r>
          </a:p>
          <a:p>
            <a:pPr marL="0" indent="0">
              <a:buNone/>
            </a:pPr>
            <a:r>
              <a:rPr lang="en-US" dirty="0" smtClean="0"/>
              <a:t>Farming is the largest part of India’s </a:t>
            </a:r>
            <a:r>
              <a:rPr lang="en-US" u="sng" dirty="0" smtClean="0"/>
              <a:t>economy</a:t>
            </a:r>
          </a:p>
          <a:p>
            <a:pPr lvl="1"/>
            <a:r>
              <a:rPr lang="en-US" dirty="0" smtClean="0"/>
              <a:t>About 60% of India’s population works as a farmer</a:t>
            </a:r>
          </a:p>
          <a:p>
            <a:pPr marL="0" indent="0">
              <a:buNone/>
            </a:pPr>
            <a:r>
              <a:rPr lang="en-US" u="sng" dirty="0" smtClean="0"/>
              <a:t>Cottage Industries </a:t>
            </a:r>
            <a:r>
              <a:rPr lang="en-US" dirty="0" smtClean="0"/>
              <a:t>– work done at </a:t>
            </a:r>
            <a:r>
              <a:rPr lang="en-US" u="sng" dirty="0" smtClean="0"/>
              <a:t>home</a:t>
            </a:r>
            <a:r>
              <a:rPr lang="en-US" dirty="0" smtClean="0"/>
              <a:t> (clothes, rugs, arts/crafts, etc.)</a:t>
            </a:r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52" y="4101635"/>
            <a:ext cx="3418274" cy="2024528"/>
          </a:xfrm>
          <a:prstGeom prst="rect">
            <a:avLst/>
          </a:prstGeom>
        </p:spPr>
      </p:pic>
      <p:pic>
        <p:nvPicPr>
          <p:cNvPr id="5" name="Picture 4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8" y="4308335"/>
            <a:ext cx="2901444" cy="181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Fertile Farmlands are important to the economy</a:t>
            </a:r>
          </a:p>
          <a:p>
            <a:pPr lvl="1"/>
            <a:r>
              <a:rPr lang="en-US" dirty="0" smtClean="0"/>
              <a:t>Majority of the population works in agriculture</a:t>
            </a:r>
          </a:p>
          <a:p>
            <a:r>
              <a:rPr lang="en-US" dirty="0" smtClean="0"/>
              <a:t>The country produces cash crops for exports (cotton, spices, tea)</a:t>
            </a:r>
          </a:p>
          <a:p>
            <a:r>
              <a:rPr lang="en-US" dirty="0" smtClean="0"/>
              <a:t>Mineral Resources: Iron ore, bauxite, uranium, and coal</a:t>
            </a:r>
          </a:p>
          <a:p>
            <a:r>
              <a:rPr lang="en-US" dirty="0" smtClean="0"/>
              <a:t>India has some oil reserves, but not enough to sustain the country’s needs</a:t>
            </a:r>
          </a:p>
          <a:p>
            <a:r>
              <a:rPr lang="en-US" dirty="0" smtClean="0"/>
              <a:t>Forests and Wildlife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762198"/>
          </a:xfrm>
        </p:spPr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856328"/>
            <a:ext cx="8147051" cy="5269835"/>
          </a:xfrm>
        </p:spPr>
        <p:txBody>
          <a:bodyPr>
            <a:normAutofit/>
          </a:bodyPr>
          <a:lstStyle/>
          <a:p>
            <a:r>
              <a:rPr lang="en-US" dirty="0"/>
              <a:t>Population 2</a:t>
            </a:r>
            <a:r>
              <a:rPr lang="en-US" baseline="30000" dirty="0"/>
              <a:t>nd</a:t>
            </a:r>
            <a:r>
              <a:rPr lang="en-US" dirty="0"/>
              <a:t> largest population in the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/>
              <a:t>40% are under the age of </a:t>
            </a:r>
            <a:r>
              <a:rPr lang="en-US" dirty="0" smtClean="0"/>
              <a:t>14</a:t>
            </a:r>
            <a:endParaRPr lang="en-US" dirty="0"/>
          </a:p>
          <a:p>
            <a:r>
              <a:rPr lang="en-US" dirty="0"/>
              <a:t>This has lead to serious </a:t>
            </a:r>
            <a:r>
              <a:rPr lang="en-US" u="sng" dirty="0"/>
              <a:t>overcrowding </a:t>
            </a:r>
            <a:r>
              <a:rPr lang="en-US" dirty="0"/>
              <a:t>and immense pressure on the economy and in </a:t>
            </a:r>
            <a:r>
              <a:rPr lang="en-US" dirty="0" smtClean="0"/>
              <a:t>schools</a:t>
            </a:r>
          </a:p>
          <a:p>
            <a:r>
              <a:rPr lang="en-US" dirty="0" smtClean="0"/>
              <a:t>Many languages spoken</a:t>
            </a:r>
          </a:p>
          <a:p>
            <a:r>
              <a:rPr lang="en-US" dirty="0" smtClean="0"/>
              <a:t>School overcrowded</a:t>
            </a:r>
            <a:endParaRPr lang="en-US" dirty="0"/>
          </a:p>
          <a:p>
            <a:pPr lvl="1"/>
            <a:r>
              <a:rPr lang="en-US" u="sng" dirty="0"/>
              <a:t>Literacy</a:t>
            </a:r>
            <a:r>
              <a:rPr lang="en-US" dirty="0"/>
              <a:t> rates </a:t>
            </a:r>
            <a:r>
              <a:rPr lang="en-US" dirty="0" smtClean="0"/>
              <a:t>are</a:t>
            </a:r>
            <a:r>
              <a:rPr lang="en-US" u="sng" dirty="0" smtClean="0"/>
              <a:t> low</a:t>
            </a:r>
            <a:endParaRPr lang="en-US" dirty="0"/>
          </a:p>
          <a:p>
            <a:pPr lvl="1"/>
            <a:r>
              <a:rPr lang="en-US" u="sng" dirty="0" smtClean="0"/>
              <a:t>Drop </a:t>
            </a:r>
            <a:r>
              <a:rPr lang="en-US" u="sng" dirty="0"/>
              <a:t>out rate </a:t>
            </a:r>
            <a:r>
              <a:rPr lang="en-US" dirty="0"/>
              <a:t>is </a:t>
            </a:r>
            <a:r>
              <a:rPr lang="en-US" dirty="0" smtClean="0"/>
              <a:t>still high</a:t>
            </a:r>
            <a:endParaRPr lang="en-US" dirty="0"/>
          </a:p>
          <a:p>
            <a:r>
              <a:rPr lang="en-US" dirty="0"/>
              <a:t>More </a:t>
            </a:r>
            <a:r>
              <a:rPr lang="en-US" u="sng" dirty="0"/>
              <a:t>boys</a:t>
            </a:r>
            <a:r>
              <a:rPr lang="en-US" dirty="0"/>
              <a:t> attend school than girls</a:t>
            </a:r>
          </a:p>
          <a:p>
            <a:pPr marL="0" indent="0">
              <a:buNone/>
            </a:pPr>
            <a:r>
              <a:rPr lang="en-US" dirty="0" smtClean="0"/>
              <a:t>Most schools teach 3 languages = Hindi, English, local language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Calcutta, India</a:t>
            </a:r>
            <a:br>
              <a:rPr lang="en-US" dirty="0" smtClean="0"/>
            </a:br>
            <a:r>
              <a:rPr lang="en-US" sz="2400" dirty="0" smtClean="0"/>
              <a:t>(Eastern Coast)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37" y="1762125"/>
            <a:ext cx="6562525" cy="4364038"/>
          </a:xfrm>
        </p:spPr>
      </p:pic>
    </p:spTree>
    <p:extLst>
      <p:ext uri="{BB962C8B-B14F-4D97-AF65-F5344CB8AC3E}">
        <p14:creationId xmlns:p14="http://schemas.microsoft.com/office/powerpoint/2010/main" val="196059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Calcutta, India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1546413"/>
            <a:ext cx="7445377" cy="5025838"/>
          </a:xfrm>
        </p:spPr>
      </p:pic>
    </p:spTree>
    <p:extLst>
      <p:ext uri="{BB962C8B-B14F-4D97-AF65-F5344CB8AC3E}">
        <p14:creationId xmlns:p14="http://schemas.microsoft.com/office/powerpoint/2010/main" val="34836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Mumbai (Bombay), India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05" y="1762125"/>
            <a:ext cx="6349790" cy="4364038"/>
          </a:xfrm>
        </p:spPr>
      </p:pic>
    </p:spTree>
    <p:extLst>
      <p:ext uri="{BB962C8B-B14F-4D97-AF65-F5344CB8AC3E}">
        <p14:creationId xmlns:p14="http://schemas.microsoft.com/office/powerpoint/2010/main" val="126505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-169798"/>
            <a:ext cx="8147051" cy="1452283"/>
          </a:xfrm>
        </p:spPr>
        <p:txBody>
          <a:bodyPr/>
          <a:lstStyle/>
          <a:p>
            <a:r>
              <a:rPr lang="en-US" dirty="0" smtClean="0"/>
              <a:t>Where is India???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52227"/>
            <a:ext cx="8147051" cy="23128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India is located in South </a:t>
            </a:r>
            <a:r>
              <a:rPr lang="en-US" sz="2800" u="sng" dirty="0" smtClean="0"/>
              <a:t>Asia</a:t>
            </a:r>
            <a:r>
              <a:rPr lang="en-US" sz="2800" dirty="0" smtClean="0"/>
              <a:t> on a </a:t>
            </a:r>
            <a:r>
              <a:rPr lang="en-US" sz="2800" u="sng" dirty="0" smtClean="0"/>
              <a:t>subcontinen</a:t>
            </a:r>
            <a:r>
              <a:rPr lang="en-US" sz="2800" dirty="0" smtClean="0"/>
              <a:t>t</a:t>
            </a:r>
          </a:p>
          <a:p>
            <a:endParaRPr lang="en-US" sz="2800" dirty="0"/>
          </a:p>
          <a:p>
            <a:r>
              <a:rPr lang="en-US" sz="2800" u="sng" dirty="0" smtClean="0"/>
              <a:t>Subcontinent </a:t>
            </a:r>
            <a:r>
              <a:rPr lang="en-US" sz="2800" dirty="0" smtClean="0"/>
              <a:t>– a large landmass that is smaller than a continent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56">
            <a:off x="4354482" y="3765046"/>
            <a:ext cx="3664486" cy="29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Land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 smtClean="0"/>
              <a:t>1.	</a:t>
            </a:r>
            <a:r>
              <a:rPr lang="en-US" sz="2400" dirty="0" smtClean="0"/>
              <a:t>Himalayas – tallest mountain system in the world; run along the country’s </a:t>
            </a:r>
            <a:r>
              <a:rPr lang="en-US" sz="2400" dirty="0"/>
              <a:t>northern border</a:t>
            </a:r>
            <a:br>
              <a:rPr lang="en-US" sz="2400" dirty="0"/>
            </a:br>
            <a:r>
              <a:rPr lang="en-US" sz="2400" dirty="0" smtClean="0">
                <a:hlinkClick r:id="rId2"/>
              </a:rPr>
              <a:t>Himalayan Mountains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2.	Indo- Gangetic (Gangetic Plain)- Excellent farmland</a:t>
            </a:r>
          </a:p>
          <a:p>
            <a:pPr lvl="2"/>
            <a:r>
              <a:rPr lang="en-US" sz="2200" dirty="0"/>
              <a:t>S</a:t>
            </a:r>
            <a:r>
              <a:rPr lang="en-US" sz="2200" dirty="0" smtClean="0"/>
              <a:t>outh of the Himalayas, it stretches about 1,500 miles across northern India</a:t>
            </a:r>
          </a:p>
          <a:p>
            <a:pPr lvl="2"/>
            <a:r>
              <a:rPr lang="en-US" sz="2200" dirty="0" smtClean="0"/>
              <a:t>Half of the population lives in this region</a:t>
            </a:r>
          </a:p>
          <a:p>
            <a:pPr marL="457200" lvl="1" indent="0">
              <a:buNone/>
            </a:pPr>
            <a:r>
              <a:rPr lang="en-US" sz="2400" dirty="0" smtClean="0"/>
              <a:t>3.	Deccan Plateau – forms most of the triangle shaped peninsula; surrounded by many hills/mountains and valleys</a:t>
            </a:r>
          </a:p>
        </p:txBody>
      </p:sp>
    </p:spTree>
    <p:extLst>
      <p:ext uri="{BB962C8B-B14F-4D97-AF65-F5344CB8AC3E}">
        <p14:creationId xmlns:p14="http://schemas.microsoft.com/office/powerpoint/2010/main" val="41520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64566" cy="3850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207944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Climate varies by region and season</a:t>
            </a:r>
          </a:p>
          <a:p>
            <a:pPr lvl="1"/>
            <a:r>
              <a:rPr lang="en-US" sz="2400" u="sng" dirty="0" smtClean="0"/>
              <a:t>Cool</a:t>
            </a:r>
            <a:r>
              <a:rPr lang="en-US" sz="2400" dirty="0" smtClean="0"/>
              <a:t> season (October - February)</a:t>
            </a:r>
          </a:p>
          <a:p>
            <a:pPr lvl="1"/>
            <a:r>
              <a:rPr lang="en-US" sz="2400" dirty="0" smtClean="0"/>
              <a:t>Hot season (March – June)</a:t>
            </a:r>
          </a:p>
          <a:p>
            <a:pPr lvl="1"/>
            <a:r>
              <a:rPr lang="en-US" sz="2400" u="sng" dirty="0" smtClean="0"/>
              <a:t>Rainy</a:t>
            </a:r>
            <a:r>
              <a:rPr lang="en-US" sz="2400" dirty="0" smtClean="0"/>
              <a:t> season (June – September)</a:t>
            </a:r>
            <a:endParaRPr lang="en-US" sz="2400" dirty="0"/>
          </a:p>
          <a:p>
            <a:pPr lvl="1"/>
            <a:r>
              <a:rPr lang="en-US" sz="2400" dirty="0"/>
              <a:t>India has a variety of climate types ranging from snow and glaciers to hot and dry deserts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18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u="sng" dirty="0" smtClean="0"/>
              <a:t>Monsoon</a:t>
            </a:r>
            <a:r>
              <a:rPr lang="en-US" sz="2800" dirty="0" smtClean="0"/>
              <a:t> = Seasonal wind that dominates the climate of South Asia</a:t>
            </a:r>
            <a:endParaRPr lang="en-US" sz="2800" dirty="0"/>
          </a:p>
          <a:p>
            <a:pPr lvl="1"/>
            <a:r>
              <a:rPr lang="en-US" sz="2400" dirty="0" smtClean="0"/>
              <a:t>Brings moist air from the Indian Ocean in the summer</a:t>
            </a:r>
          </a:p>
          <a:p>
            <a:pPr lvl="1"/>
            <a:r>
              <a:rPr lang="en-US" sz="2400" dirty="0" smtClean="0"/>
              <a:t>In the winter, the wind brings dry air from the Asian interior</a:t>
            </a:r>
            <a:endParaRPr lang="en-US" dirty="0"/>
          </a:p>
          <a:p>
            <a:r>
              <a:rPr lang="en-US" sz="2800" u="sng" dirty="0" smtClean="0"/>
              <a:t>Summer</a:t>
            </a:r>
            <a:r>
              <a:rPr lang="en-US" sz="2800" dirty="0" smtClean="0"/>
              <a:t> Monsoon is very important to India’s agriculture. Farmers </a:t>
            </a:r>
            <a:r>
              <a:rPr lang="en-US" sz="2800" u="sng" dirty="0" smtClean="0"/>
              <a:t>depend</a:t>
            </a:r>
            <a:r>
              <a:rPr lang="en-US" sz="2800" dirty="0" smtClean="0"/>
              <a:t> on the rain for their </a:t>
            </a:r>
            <a:r>
              <a:rPr lang="en-US" sz="2800" u="sng" dirty="0" smtClean="0"/>
              <a:t>crops.</a:t>
            </a:r>
          </a:p>
          <a:p>
            <a:pPr lvl="1"/>
            <a:r>
              <a:rPr lang="en-US" sz="2400" dirty="0" smtClean="0"/>
              <a:t>If summer rains come too soon or too late, food production suffers</a:t>
            </a:r>
          </a:p>
        </p:txBody>
      </p:sp>
    </p:spTree>
    <p:extLst>
      <p:ext uri="{BB962C8B-B14F-4D97-AF65-F5344CB8AC3E}">
        <p14:creationId xmlns:p14="http://schemas.microsoft.com/office/powerpoint/2010/main" val="37031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Taj Mahal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famous monument located in Agra, India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35" y="2219611"/>
            <a:ext cx="5565277" cy="373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06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India’s government is a Parliamentary Democracy (based on British form of govt.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President (little power)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Council of Minister (political party)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Prime Minister (leader of political party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Prime Minister is similar to the President of the United States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860297"/>
            <a:ext cx="8147051" cy="4265866"/>
          </a:xfrm>
        </p:spPr>
        <p:txBody>
          <a:bodyPr/>
          <a:lstStyle/>
          <a:p>
            <a:r>
              <a:rPr lang="en-US" u="sng" dirty="0"/>
              <a:t>Entertainment </a:t>
            </a:r>
            <a:r>
              <a:rPr lang="en-US" u="sng" dirty="0" smtClean="0"/>
              <a:t>– Bollywood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motion picture industry in India is one of the world’s </a:t>
            </a:r>
            <a:r>
              <a:rPr lang="en-US" dirty="0" smtClean="0"/>
              <a:t>largest, larger than Hollywood.   It first became very popular because many didn’t own t.v.’s so going to the show was a popular form of entertainment.   Most are musicals.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63" y="4045407"/>
            <a:ext cx="4164082" cy="20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380</TotalTime>
  <Words>393</Words>
  <Application>Microsoft Macintosh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Book Antiqua</vt:lpstr>
      <vt:lpstr>Wingdings 2</vt:lpstr>
      <vt:lpstr>Saddle</vt:lpstr>
      <vt:lpstr>INDIA</vt:lpstr>
      <vt:lpstr>Where is India???</vt:lpstr>
      <vt:lpstr>3 Major Land Regions</vt:lpstr>
      <vt:lpstr>PowerPoint Presentation</vt:lpstr>
      <vt:lpstr>Climate</vt:lpstr>
      <vt:lpstr>Monsoons</vt:lpstr>
      <vt:lpstr>Taj Mahal</vt:lpstr>
      <vt:lpstr>Government</vt:lpstr>
      <vt:lpstr>PowerPoint Presentation</vt:lpstr>
      <vt:lpstr>Transportation </vt:lpstr>
      <vt:lpstr>Economy</vt:lpstr>
      <vt:lpstr>Resources</vt:lpstr>
      <vt:lpstr>Population</vt:lpstr>
      <vt:lpstr>Calcutta, India (Eastern Coast)</vt:lpstr>
      <vt:lpstr>Calcutta, India</vt:lpstr>
      <vt:lpstr>Mumbai (Bombay), India</vt:lpstr>
    </vt:vector>
  </TitlesOfParts>
  <Company>Eastern Illinois University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AJ Denman</dc:creator>
  <cp:lastModifiedBy>Microsoft Office User</cp:lastModifiedBy>
  <cp:revision>18</cp:revision>
  <dcterms:created xsi:type="dcterms:W3CDTF">2012-02-27T02:01:22Z</dcterms:created>
  <dcterms:modified xsi:type="dcterms:W3CDTF">2016-09-28T20:03:23Z</dcterms:modified>
</cp:coreProperties>
</file>