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8EAFF-FE97-3544-888E-AEDBA7FB474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346D-BF7E-2047-8718-FB80F88E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8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8346D-BF7E-2047-8718-FB80F88EA5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9/14/20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outhern_United_States" TargetMode="External"/><Relationship Id="rId3" Type="http://schemas.openxmlformats.org/officeDocument/2006/relationships/image" Target="../media/image15.jpg"/><Relationship Id="rId7" Type="http://schemas.openxmlformats.org/officeDocument/2006/relationships/hyperlink" Target="http://en.wikipedia.org/wiki/Northern_United_State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lavery" TargetMode="External"/><Relationship Id="rId5" Type="http://schemas.openxmlformats.org/officeDocument/2006/relationships/hyperlink" Target="http://en.wikipedia.org/wiki/African-American" TargetMode="External"/><Relationship Id="rId4" Type="http://schemas.openxmlformats.org/officeDocument/2006/relationships/hyperlink" Target="http://en.wikipedia.org/wiki/Uncle_Tom's_Cabi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i="1"/>
              <a:t>Road to </a:t>
            </a:r>
            <a:r>
              <a:rPr lang="en-US" sz="6000" b="1" i="1" dirty="0"/>
              <a:t>Civil War</a:t>
            </a:r>
          </a:p>
        </p:txBody>
      </p:sp>
    </p:spTree>
    <p:extLst>
      <p:ext uri="{BB962C8B-B14F-4D97-AF65-F5344CB8AC3E}">
        <p14:creationId xmlns:p14="http://schemas.microsoft.com/office/powerpoint/2010/main" val="419660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55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new political party formed in 1848, out of the issue of slavery?</a:t>
            </a:r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06" y="2889048"/>
            <a:ext cx="6642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Soil Party candidate	-  Martin Van Buren</a:t>
            </a:r>
          </a:p>
          <a:p>
            <a:endParaRPr lang="en-US" dirty="0"/>
          </a:p>
          <a:p>
            <a:r>
              <a:rPr lang="en-US" dirty="0"/>
              <a:t>Democrat candidate		-  Lewis Cass</a:t>
            </a:r>
          </a:p>
          <a:p>
            <a:endParaRPr lang="en-US" dirty="0"/>
          </a:p>
          <a:p>
            <a:r>
              <a:rPr lang="en-US" dirty="0"/>
              <a:t>Whig candidate			-  Zachary Taylor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Who won the election?</a:t>
            </a:r>
          </a:p>
          <a:p>
            <a:pPr marL="0" indent="0">
              <a:buNone/>
            </a:pPr>
            <a:r>
              <a:rPr lang="en-US" b="1" dirty="0"/>
              <a:t>Zachary Taylor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Election of 1848</a:t>
            </a:r>
          </a:p>
        </p:txBody>
      </p:sp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15" y="4023782"/>
            <a:ext cx="4083051" cy="23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18252"/>
            <a:ext cx="8229600" cy="397934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Millard Fillmore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0519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President Taylor died in office in 1850.</a:t>
            </a:r>
            <a:br>
              <a:rPr lang="en-US" dirty="0"/>
            </a:br>
            <a:r>
              <a:rPr lang="en-US" dirty="0"/>
              <a:t>Who became the next President of the United States?</a:t>
            </a:r>
          </a:p>
        </p:txBody>
      </p:sp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7" y="2990850"/>
            <a:ext cx="5403850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California entered the United States as a “free” state.</a:t>
            </a:r>
          </a:p>
          <a:p>
            <a:pPr lvl="1"/>
            <a:r>
              <a:rPr lang="en-US" dirty="0"/>
              <a:t>This “upset” the balance of power in the Senate (13-12)</a:t>
            </a:r>
          </a:p>
          <a:p>
            <a:r>
              <a:rPr lang="en-US" dirty="0"/>
              <a:t>The rest of the Mexican Cession was divided into territories – in these territories the voters would decide if slavery was going to be allowed.</a:t>
            </a:r>
          </a:p>
          <a:p>
            <a:pPr lvl="1"/>
            <a:r>
              <a:rPr lang="en-US" i="1" dirty="0"/>
              <a:t>Popular Sovereignty</a:t>
            </a:r>
          </a:p>
          <a:p>
            <a:r>
              <a:rPr lang="en-US" dirty="0"/>
              <a:t>The overseas </a:t>
            </a:r>
            <a:r>
              <a:rPr lang="en-US" i="1" dirty="0"/>
              <a:t>slave trade</a:t>
            </a:r>
            <a:r>
              <a:rPr lang="en-US" dirty="0"/>
              <a:t> ended.  However, Congress declared that it didn’t have the power to ban the  </a:t>
            </a:r>
            <a:r>
              <a:rPr lang="en-US" i="1" dirty="0"/>
              <a:t>slave trade </a:t>
            </a:r>
            <a:r>
              <a:rPr lang="en-US" dirty="0"/>
              <a:t>between</a:t>
            </a:r>
            <a:r>
              <a:rPr lang="en-US" i="1" dirty="0"/>
              <a:t> </a:t>
            </a:r>
            <a:r>
              <a:rPr lang="en-US" b="1" i="1" dirty="0"/>
              <a:t>the states</a:t>
            </a:r>
            <a:r>
              <a:rPr lang="en-US" i="1" dirty="0"/>
              <a:t>.</a:t>
            </a:r>
          </a:p>
          <a:p>
            <a:r>
              <a:rPr lang="en-US" dirty="0"/>
              <a:t>The </a:t>
            </a:r>
            <a:r>
              <a:rPr lang="en-US" b="1" i="1" u="sng" dirty="0"/>
              <a:t>Fugitive Slave Law</a:t>
            </a:r>
            <a:r>
              <a:rPr lang="en-US" dirty="0"/>
              <a:t> was passed.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b="1" i="1" u="sng" dirty="0"/>
              <a:t>Compromise of 1850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Slaves who managed to free themselves from their owners (runaways)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was a </a:t>
            </a:r>
            <a:r>
              <a:rPr lang="en-US" b="1" i="1" u="sng" dirty="0"/>
              <a:t>fugitive slave</a:t>
            </a:r>
            <a:r>
              <a:rPr lang="en-US" dirty="0"/>
              <a:t>?</a:t>
            </a:r>
          </a:p>
        </p:txBody>
      </p:sp>
      <p:pic>
        <p:nvPicPr>
          <p:cNvPr id="4" name="Picture 3" descr="220px-Runaway_sla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13" y="2241537"/>
            <a:ext cx="27940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did the </a:t>
            </a:r>
            <a:br>
              <a:rPr lang="en-US" dirty="0"/>
            </a:br>
            <a:r>
              <a:rPr lang="en-US" b="1" i="1" u="sng" dirty="0"/>
              <a:t>Fugitive Slave Law</a:t>
            </a:r>
            <a:r>
              <a:rPr lang="en-US" dirty="0"/>
              <a:t> of 1850 say?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required </a:t>
            </a:r>
            <a:r>
              <a:rPr lang="en-US" b="1" dirty="0"/>
              <a:t>ALL</a:t>
            </a:r>
            <a:r>
              <a:rPr lang="en-US" dirty="0"/>
              <a:t> citizens to help catch, and return to the South, runaway slaves.</a:t>
            </a:r>
          </a:p>
          <a:p>
            <a:endParaRPr lang="en-US" dirty="0"/>
          </a:p>
          <a:p>
            <a:r>
              <a:rPr lang="en-US" dirty="0"/>
              <a:t>Slave owners were permitted to travel into “free” states to capture runaway slaves.</a:t>
            </a:r>
          </a:p>
        </p:txBody>
      </p:sp>
      <p:pic>
        <p:nvPicPr>
          <p:cNvPr id="8" name="Content Placeholder 7" descr="250px-Slave_kidnap_post_1851_bost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1" r="-15701"/>
          <a:stretch>
            <a:fillRect/>
          </a:stretch>
        </p:blipFill>
        <p:spPr>
          <a:xfrm>
            <a:off x="4648200" y="1524000"/>
            <a:ext cx="40592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is the author of </a:t>
            </a:r>
            <a:r>
              <a:rPr lang="en-US" b="1" i="1" u="sng" dirty="0"/>
              <a:t>Uncle Tom’s Cabin</a:t>
            </a:r>
            <a:r>
              <a:rPr lang="en-US" dirty="0"/>
              <a:t> -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is </a:t>
            </a:r>
            <a:r>
              <a:rPr lang="en-US" b="1" i="1" u="sng" dirty="0"/>
              <a:t>Harriet Beecher Stowe </a:t>
            </a:r>
            <a:br>
              <a:rPr lang="en-US" b="1" i="1" u="sng" dirty="0"/>
            </a:br>
            <a:r>
              <a:rPr lang="en-US" dirty="0"/>
              <a:t>famous for?</a:t>
            </a: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91" y="3252003"/>
            <a:ext cx="2211453" cy="3145601"/>
          </a:xfrm>
          <a:prstGeom prst="rect">
            <a:avLst/>
          </a:prstGeom>
        </p:spPr>
      </p:pic>
      <p:pic>
        <p:nvPicPr>
          <p:cNvPr id="7" name="Picture 6" descr="200px-UncleTomsCabin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8" y="3252003"/>
            <a:ext cx="2353735" cy="30968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5734" y="2051674"/>
            <a:ext cx="8094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hlinkClick r:id="rId4"/>
              </a:rPr>
              <a:t>Uncle Tom's Cabin (1852) was a depiction </a:t>
            </a:r>
            <a:r>
              <a:rPr lang="en-US" b="1" i="1" dirty="0">
                <a:solidFill>
                  <a:schemeClr val="bg1"/>
                </a:solidFill>
                <a:hlinkClick r:id="rId4"/>
              </a:rPr>
              <a:t>of life for </a:t>
            </a:r>
            <a:r>
              <a:rPr lang="en-US" b="1" i="1" dirty="0">
                <a:solidFill>
                  <a:schemeClr val="bg1"/>
                </a:solidFill>
                <a:hlinkClick r:id="rId5"/>
              </a:rPr>
              <a:t>African-Americans under </a:t>
            </a:r>
            <a:r>
              <a:rPr lang="en-US" b="1" i="1" dirty="0">
                <a:solidFill>
                  <a:schemeClr val="bg1"/>
                </a:solidFill>
                <a:hlinkClick r:id="rId6"/>
              </a:rPr>
              <a:t>slavery; it reached millions as a novel and play, and became influential in the United States. It energized anti-slavery forces in </a:t>
            </a:r>
            <a:r>
              <a:rPr lang="en-US" b="1" i="1" dirty="0">
                <a:solidFill>
                  <a:srgbClr val="000000"/>
                </a:solidFill>
                <a:hlinkClick r:id="rId6"/>
              </a:rPr>
              <a:t>the </a:t>
            </a:r>
            <a:r>
              <a:rPr lang="en-US" b="1" i="1" dirty="0">
                <a:solidFill>
                  <a:srgbClr val="000000"/>
                </a:solidFill>
                <a:hlinkClick r:id="rId7"/>
              </a:rPr>
              <a:t>American North, while provoking widespread anger in the </a:t>
            </a:r>
            <a:r>
              <a:rPr lang="en-US" b="1" i="1" dirty="0">
                <a:solidFill>
                  <a:srgbClr val="000000"/>
                </a:solidFill>
                <a:hlinkClick r:id="rId8"/>
              </a:rPr>
              <a:t>South.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0px-Slaves_in_chains_(grayscale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5" y="1275500"/>
            <a:ext cx="3674148" cy="4041562"/>
          </a:xfrm>
          <a:prstGeom prst="rect">
            <a:avLst/>
          </a:prstGeom>
        </p:spPr>
      </p:pic>
      <p:pic>
        <p:nvPicPr>
          <p:cNvPr id="4" name="Picture 3" descr="220px-Cicatrices_de_flagellation_sur_un_esclave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72" y="1265035"/>
            <a:ext cx="3674148" cy="40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3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092171"/>
          </a:xfrm>
        </p:spPr>
        <p:txBody>
          <a:bodyPr/>
          <a:lstStyle/>
          <a:p>
            <a:r>
              <a:rPr lang="en-US" dirty="0"/>
              <a:t>It created the territories of Kansas and Nebraska and stated that in these territories </a:t>
            </a:r>
            <a:r>
              <a:rPr lang="en-US" b="1" i="1" u="sng" dirty="0"/>
              <a:t>popular sovereignty</a:t>
            </a:r>
            <a:r>
              <a:rPr lang="en-US" dirty="0"/>
              <a:t> (voting) would be used to determine if slavery was going to be allowed.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The act was designed by Stephen A. Douglas – a senator from Illinois: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the </a:t>
            </a:r>
            <a:r>
              <a:rPr lang="en-US" b="1" i="1" u="sng" dirty="0"/>
              <a:t>Kansas-Nebraska Act</a:t>
            </a:r>
            <a:r>
              <a:rPr lang="en-US" dirty="0"/>
              <a:t>?</a:t>
            </a: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39" y="2761831"/>
            <a:ext cx="2531533" cy="1586665"/>
          </a:xfrm>
          <a:prstGeom prst="rect">
            <a:avLst/>
          </a:prstGeom>
        </p:spPr>
      </p:pic>
      <p:pic>
        <p:nvPicPr>
          <p:cNvPr id="6" name="Picture 5" descr="220px-Stephen_A_Douglas_-_headsho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60" y="4932090"/>
            <a:ext cx="1200574" cy="15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Franklin Pierce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Who was elected President in the</a:t>
            </a:r>
            <a:br>
              <a:rPr lang="en-US" dirty="0"/>
            </a:br>
            <a:r>
              <a:rPr lang="en-US" dirty="0"/>
              <a:t>Election of 1852?</a:t>
            </a:r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06" y="2398185"/>
            <a:ext cx="5583604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was Nat Turner?</a:t>
            </a:r>
            <a:br>
              <a:rPr lang="en-US" dirty="0"/>
            </a:br>
            <a:r>
              <a:rPr lang="en-US" dirty="0"/>
              <a:t>What eventually happened to him?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 was an African American Preacher who led a revolt in </a:t>
            </a:r>
            <a:r>
              <a:rPr lang="en-US" sz="3200" dirty="0" err="1"/>
              <a:t>Virginiain</a:t>
            </a:r>
            <a:r>
              <a:rPr lang="en-US" sz="3200" dirty="0"/>
              <a:t> which 57 white people were killed.</a:t>
            </a:r>
          </a:p>
          <a:p>
            <a:endParaRPr lang="en-US" sz="3200" dirty="0"/>
          </a:p>
          <a:p>
            <a:r>
              <a:rPr lang="en-US" sz="3200" dirty="0"/>
              <a:t>He was hung.</a:t>
            </a:r>
          </a:p>
        </p:txBody>
      </p:sp>
      <p:pic>
        <p:nvPicPr>
          <p:cNvPr id="9" name="Content Placeholder 8" descr="images-2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r="16749"/>
          <a:stretch>
            <a:fillRect/>
          </a:stretch>
        </p:blipFill>
        <p:spPr>
          <a:xfrm>
            <a:off x="4596356" y="1524000"/>
            <a:ext cx="4059936" cy="4572000"/>
          </a:xfrm>
        </p:spPr>
      </p:pic>
    </p:spTree>
    <p:extLst>
      <p:ext uri="{BB962C8B-B14F-4D97-AF65-F5344CB8AC3E}">
        <p14:creationId xmlns:p14="http://schemas.microsoft.com/office/powerpoint/2010/main" val="361380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4286"/>
          <a:stretch>
            <a:fillRect/>
          </a:stretch>
        </p:blipFill>
        <p:spPr>
          <a:xfrm>
            <a:off x="457200" y="3718265"/>
            <a:ext cx="2898255" cy="16101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events led to the nickname </a:t>
            </a:r>
            <a:br>
              <a:rPr lang="en-US" dirty="0"/>
            </a:br>
            <a:r>
              <a:rPr lang="en-US" dirty="0"/>
              <a:t>“</a:t>
            </a:r>
            <a:r>
              <a:rPr lang="en-US" b="1" i="1" u="sng" dirty="0"/>
              <a:t>Bleeding Kansas</a:t>
            </a:r>
            <a:r>
              <a:rPr lang="en-US" dirty="0"/>
              <a:t>”?</a:t>
            </a:r>
          </a:p>
        </p:txBody>
      </p:sp>
      <p:pic>
        <p:nvPicPr>
          <p:cNvPr id="5" name="Picture 4" descr="images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96" y="3718265"/>
            <a:ext cx="2954963" cy="2253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8562" y="1471496"/>
            <a:ext cx="79732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John Brown, and six other abolitionists, killed </a:t>
            </a:r>
          </a:p>
          <a:p>
            <a:r>
              <a:rPr lang="en-US" sz="2800" dirty="0"/>
              <a:t>5 proslavery settlers in a town in Kansas.  This episode resulted in an eruption of violence and bloodshed.  By 1856, more than 200 people had been killed in Kansas.</a:t>
            </a:r>
          </a:p>
        </p:txBody>
      </p:sp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34" y="3886337"/>
            <a:ext cx="2108737" cy="26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72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Who was </a:t>
            </a:r>
            <a:r>
              <a:rPr lang="en-US" b="1" i="1" u="sng" dirty="0"/>
              <a:t>Dred Scott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How was his court case an important moment in regards to slaves?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05560"/>
            <a:ext cx="4059936" cy="4315551"/>
          </a:xfrm>
        </p:spPr>
        <p:txBody>
          <a:bodyPr/>
          <a:lstStyle/>
          <a:p>
            <a:r>
              <a:rPr lang="en-US" dirty="0"/>
              <a:t>Dred Scott was a slave who was brought by his owner into a “free” state and later returned home.</a:t>
            </a:r>
          </a:p>
          <a:p>
            <a:r>
              <a:rPr lang="en-US" dirty="0"/>
              <a:t>When his owner died, he filed a court case in which he argued he was a “free” man because he had once traveled to a “free” state.</a:t>
            </a:r>
          </a:p>
        </p:txBody>
      </p:sp>
      <p:pic>
        <p:nvPicPr>
          <p:cNvPr id="6" name="Content Placeholder 5" descr="220px-DredScot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0" b="10290"/>
          <a:stretch>
            <a:fillRect/>
          </a:stretch>
        </p:blipFill>
        <p:spPr>
          <a:xfrm>
            <a:off x="4648200" y="1973210"/>
            <a:ext cx="4059936" cy="4572000"/>
          </a:xfrm>
        </p:spPr>
      </p:pic>
    </p:spTree>
    <p:extLst>
      <p:ext uri="{BB962C8B-B14F-4D97-AF65-F5344CB8AC3E}">
        <p14:creationId xmlns:p14="http://schemas.microsoft.com/office/powerpoint/2010/main" val="357604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04399"/>
            <a:ext cx="4359711" cy="5028081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/>
              </a:rPr>
              <a:t>The United States Supreme Court decided 7–2 against Scott.</a:t>
            </a:r>
          </a:p>
          <a:p>
            <a:endParaRPr lang="en-US" sz="2800" b="1" dirty="0">
              <a:solidFill>
                <a:prstClr val="black"/>
              </a:solidFill>
              <a:latin typeface="Helvetica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Helvetica"/>
              </a:rPr>
              <a:t>The Court had ruled that African Americans had no claim to freedom or citizenship.</a:t>
            </a:r>
          </a:p>
          <a:p>
            <a:endParaRPr lang="en-US" sz="2800" b="1" dirty="0">
              <a:solidFill>
                <a:prstClr val="black"/>
              </a:solidFill>
              <a:latin typeface="Helvetica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The Court had ruled that African Americans had no claim to freedom or citizenship, therefore, slaves were not people – they were property.</a:t>
            </a:r>
          </a:p>
        </p:txBody>
      </p:sp>
      <p:pic>
        <p:nvPicPr>
          <p:cNvPr id="5" name="Content Placeholder 4" descr="180px-Seal_of_the_United_States_Supreme_Court.svg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6" b="-6306"/>
          <a:stretch>
            <a:fillRect/>
          </a:stretch>
        </p:blipFill>
        <p:spPr>
          <a:xfrm>
            <a:off x="4648200" y="1167730"/>
            <a:ext cx="4059936" cy="4572000"/>
          </a:xfrm>
        </p:spPr>
      </p:pic>
    </p:spTree>
    <p:extLst>
      <p:ext uri="{BB962C8B-B14F-4D97-AF65-F5344CB8AC3E}">
        <p14:creationId xmlns:p14="http://schemas.microsoft.com/office/powerpoint/2010/main" val="2322575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20px-GOP_Logo1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9" b="6659"/>
          <a:stretch>
            <a:fillRect/>
          </a:stretch>
        </p:blipFill>
        <p:spPr>
          <a:xfrm>
            <a:off x="4639085" y="3971345"/>
            <a:ext cx="3740172" cy="20778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/>
              <a:t>What new political party formed between the years 1854 – 1856?</a:t>
            </a:r>
          </a:p>
        </p:txBody>
      </p:sp>
      <p:pic>
        <p:nvPicPr>
          <p:cNvPr id="5" name="Picture 4" descr="200px-Republican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2" y="3718241"/>
            <a:ext cx="2857331" cy="2485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0272" y="2060111"/>
            <a:ext cx="6837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Republican Party</a:t>
            </a:r>
          </a:p>
          <a:p>
            <a:r>
              <a:rPr lang="en-US" sz="2800" b="1" dirty="0"/>
              <a:t>(Also known as </a:t>
            </a:r>
            <a:r>
              <a:rPr lang="en-US" sz="2800" b="1" dirty="0" err="1"/>
              <a:t>the:“Grand</a:t>
            </a:r>
            <a:r>
              <a:rPr lang="en-US" sz="2800" b="1" dirty="0"/>
              <a:t> Old Party”)</a:t>
            </a:r>
          </a:p>
        </p:txBody>
      </p:sp>
    </p:spTree>
    <p:extLst>
      <p:ext uri="{BB962C8B-B14F-4D97-AF65-F5344CB8AC3E}">
        <p14:creationId xmlns:p14="http://schemas.microsoft.com/office/powerpoint/2010/main" val="37596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11104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/>
              <a:t>Whig Candidate		-	James Buchanan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/>
              <a:t>Republican Candidate	-	John C. Freemont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Who won the election?		James Buchanan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/>
              <a:t>The Election of 1856</a:t>
            </a:r>
          </a:p>
        </p:txBody>
      </p:sp>
      <p:pic>
        <p:nvPicPr>
          <p:cNvPr id="4" name="Picture 3" descr="15jp_header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25" y="4412560"/>
            <a:ext cx="3492566" cy="19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1858, who challenged Stephen Douglas for his seat in the Senate?</a:t>
            </a:r>
          </a:p>
        </p:txBody>
      </p:sp>
      <p:pic>
        <p:nvPicPr>
          <p:cNvPr id="5" name="Content Placeholder 4" descr="Unknown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9" b="6199"/>
          <a:stretch>
            <a:fillRect/>
          </a:stretch>
        </p:blipFill>
        <p:spPr>
          <a:xfrm>
            <a:off x="457200" y="1911250"/>
            <a:ext cx="4059936" cy="4572000"/>
          </a:xfrm>
        </p:spPr>
      </p:pic>
      <p:pic>
        <p:nvPicPr>
          <p:cNvPr id="6" name="Content Placeholder 5" descr="Unknown-1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b="4808"/>
          <a:stretch>
            <a:fillRect/>
          </a:stretch>
        </p:blipFill>
        <p:spPr>
          <a:xfrm>
            <a:off x="4648200" y="1880270"/>
            <a:ext cx="4059936" cy="4572000"/>
          </a:xfrm>
        </p:spPr>
      </p:pic>
      <p:sp>
        <p:nvSpPr>
          <p:cNvPr id="7" name="TextBox 6"/>
          <p:cNvSpPr txBox="1"/>
          <p:nvPr/>
        </p:nvSpPr>
        <p:spPr>
          <a:xfrm>
            <a:off x="743446" y="1394055"/>
            <a:ext cx="333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Stephen Douglas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2292" y="1394055"/>
            <a:ext cx="192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Abraham Lincoln</a:t>
            </a:r>
          </a:p>
        </p:txBody>
      </p:sp>
    </p:spTree>
    <p:extLst>
      <p:ext uri="{BB962C8B-B14F-4D97-AF65-F5344CB8AC3E}">
        <p14:creationId xmlns:p14="http://schemas.microsoft.com/office/powerpoint/2010/main" val="254466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654" y="1371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sz="6000" b="1" dirty="0"/>
            </a:br>
            <a:r>
              <a:rPr lang="en-US" sz="6000" b="1" dirty="0"/>
              <a:t>What is an </a:t>
            </a:r>
            <a:r>
              <a:rPr lang="en-US" sz="6000" b="1" i="1" u="sng" dirty="0"/>
              <a:t>arsenal</a:t>
            </a:r>
            <a:r>
              <a:rPr lang="en-US" sz="6000" b="1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632979" y="3088445"/>
            <a:ext cx="4724035" cy="1744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A gun warehouse</a:t>
            </a:r>
          </a:p>
        </p:txBody>
      </p:sp>
    </p:spTree>
    <p:extLst>
      <p:ext uri="{BB962C8B-B14F-4D97-AF65-F5344CB8AC3E}">
        <p14:creationId xmlns:p14="http://schemas.microsoft.com/office/powerpoint/2010/main" val="429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51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In 1859, which abolitionist led a group to Harpers Ferry, Virginia – where they raided an </a:t>
            </a:r>
            <a:r>
              <a:rPr lang="en-US" b="1" i="1" u="sng" dirty="0"/>
              <a:t>arsenal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250px-2010-09-02-Harpers-Ferry-From-Maryland-Heights-Panorama-Cro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684" b="-75684"/>
          <a:stretch>
            <a:fillRect/>
          </a:stretch>
        </p:blipFill>
        <p:spPr>
          <a:xfrm>
            <a:off x="457200" y="950872"/>
            <a:ext cx="3501769" cy="3943434"/>
          </a:xfrm>
        </p:spPr>
      </p:pic>
      <p:pic>
        <p:nvPicPr>
          <p:cNvPr id="6" name="Picture 5" descr="220px-HarpersF18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2" y="3906121"/>
            <a:ext cx="2794000" cy="207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898" y="1610924"/>
            <a:ext cx="241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Brown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44" y="2270092"/>
            <a:ext cx="3070173" cy="38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191" y="372556"/>
            <a:ext cx="8398942" cy="57573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Who stopped the slave uprising from happening, by killing 10 of the raiders, and capturing </a:t>
            </a:r>
          </a:p>
          <a:p>
            <a:pPr marL="0" indent="0" algn="ctr">
              <a:buNone/>
            </a:pPr>
            <a:r>
              <a:rPr lang="en-US" sz="3600" dirty="0"/>
              <a:t>John Brown?</a:t>
            </a:r>
          </a:p>
        </p:txBody>
      </p:sp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2802467"/>
            <a:ext cx="2032000" cy="299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1475" y="5892743"/>
            <a:ext cx="458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U.S. Army General Robert E. Lee</a:t>
            </a:r>
          </a:p>
        </p:txBody>
      </p:sp>
    </p:spTree>
    <p:extLst>
      <p:ext uri="{BB962C8B-B14F-4D97-AF65-F5344CB8AC3E}">
        <p14:creationId xmlns:p14="http://schemas.microsoft.com/office/powerpoint/2010/main" val="26580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0px-John_Brown_-_Treason_broadside,_18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00" r="-15400"/>
          <a:stretch>
            <a:fillRect/>
          </a:stretch>
        </p:blipFill>
        <p:spPr>
          <a:xfrm>
            <a:off x="948267" y="1371600"/>
            <a:ext cx="7179733" cy="39887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eventually happened to </a:t>
            </a:r>
            <a:br>
              <a:rPr lang="en-US" dirty="0"/>
            </a:br>
            <a:r>
              <a:rPr lang="en-US" dirty="0"/>
              <a:t>John Brown?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1844" y="5554137"/>
            <a:ext cx="298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 was hung.</a:t>
            </a:r>
          </a:p>
        </p:txBody>
      </p:sp>
    </p:spTree>
    <p:extLst>
      <p:ext uri="{BB962C8B-B14F-4D97-AF65-F5344CB8AC3E}">
        <p14:creationId xmlns:p14="http://schemas.microsoft.com/office/powerpoint/2010/main" val="299802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is an </a:t>
            </a:r>
            <a:r>
              <a:rPr lang="en-US" sz="5400" b="1" i="1" u="sng" dirty="0"/>
              <a:t>abolitionist</a:t>
            </a:r>
            <a:r>
              <a:rPr lang="en-US" sz="5400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910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person who wanted to end slavery in the United States.</a:t>
            </a:r>
          </a:p>
          <a:p>
            <a:endParaRPr lang="en-US" dirty="0"/>
          </a:p>
          <a:p>
            <a:r>
              <a:rPr lang="en-US" dirty="0"/>
              <a:t>Who was the best-known African American abolitionist?</a:t>
            </a:r>
          </a:p>
          <a:p>
            <a:pPr lvl="1">
              <a:buFont typeface="Arial"/>
              <a:buChar char="•"/>
            </a:pPr>
            <a:r>
              <a:rPr lang="en-US" b="1" dirty="0"/>
              <a:t>Frederick Douglass</a:t>
            </a:r>
          </a:p>
          <a:p>
            <a:pPr lvl="1">
              <a:buFont typeface="Arial"/>
              <a:buChar char="•"/>
            </a:pPr>
            <a:endParaRPr lang="en-US" b="1" dirty="0"/>
          </a:p>
          <a:p>
            <a:pPr>
              <a:buFont typeface="Arial"/>
              <a:buChar char="•"/>
            </a:pPr>
            <a:r>
              <a:rPr lang="en-US" dirty="0"/>
              <a:t>Who was the most outspoken white abolitionist?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William Lloyd Garrison</a:t>
            </a:r>
          </a:p>
        </p:txBody>
      </p:sp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88" y="1450620"/>
            <a:ext cx="2116667" cy="2398889"/>
          </a:xfrm>
          <a:prstGeom prst="rect">
            <a:avLst/>
          </a:prstGeom>
        </p:spPr>
      </p:pic>
      <p:pic>
        <p:nvPicPr>
          <p:cNvPr id="9" name="Content Placeholder 8" descr="images-1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80" r="-18880"/>
          <a:stretch>
            <a:fillRect/>
          </a:stretch>
        </p:blipFill>
        <p:spPr>
          <a:xfrm>
            <a:off x="5700888" y="3905954"/>
            <a:ext cx="2096917" cy="2519420"/>
          </a:xfrm>
        </p:spPr>
      </p:pic>
    </p:spTree>
    <p:extLst>
      <p:ext uri="{BB962C8B-B14F-4D97-AF65-F5344CB8AC3E}">
        <p14:creationId xmlns:p14="http://schemas.microsoft.com/office/powerpoint/2010/main" val="28006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  <p:bldP spid="2" grpId="2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0px-Sauganash4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8" r="-21558"/>
          <a:stretch>
            <a:fillRect/>
          </a:stretch>
        </p:blipFill>
        <p:spPr>
          <a:xfrm>
            <a:off x="3979327" y="3124200"/>
            <a:ext cx="5503339" cy="29539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Where was the </a:t>
            </a:r>
            <a:br>
              <a:rPr lang="en-US" dirty="0"/>
            </a:br>
            <a:r>
              <a:rPr lang="en-US" i="1" dirty="0"/>
              <a:t>Republican Convention of 1860</a:t>
            </a:r>
            <a:r>
              <a:rPr lang="en-US" dirty="0"/>
              <a:t> held?</a:t>
            </a:r>
          </a:p>
        </p:txBody>
      </p:sp>
      <p:pic>
        <p:nvPicPr>
          <p:cNvPr id="5" name="Picture 4" descr="220px-Chicago_Wigw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5" y="3276599"/>
            <a:ext cx="3811682" cy="261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667" y="1828800"/>
            <a:ext cx="38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Chicago, Illinois</a:t>
            </a:r>
          </a:p>
        </p:txBody>
      </p:sp>
    </p:spTree>
    <p:extLst>
      <p:ext uri="{BB962C8B-B14F-4D97-AF65-F5344CB8AC3E}">
        <p14:creationId xmlns:p14="http://schemas.microsoft.com/office/powerpoint/2010/main" val="12701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" b="85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Who became President in the </a:t>
            </a:r>
            <a:br>
              <a:rPr lang="en-US" dirty="0"/>
            </a:br>
            <a:r>
              <a:rPr lang="en-US" dirty="0"/>
              <a:t>Election of 1860</a:t>
            </a:r>
          </a:p>
        </p:txBody>
      </p:sp>
    </p:spTree>
    <p:extLst>
      <p:ext uri="{BB962C8B-B14F-4D97-AF65-F5344CB8AC3E}">
        <p14:creationId xmlns:p14="http://schemas.microsoft.com/office/powerpoint/2010/main" val="6025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9467" y="762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Which was the first state to </a:t>
            </a:r>
            <a:br>
              <a:rPr lang="en-US" dirty="0"/>
            </a:br>
            <a:r>
              <a:rPr lang="en-US" b="1" i="1" u="sng" dirty="0"/>
              <a:t>secede</a:t>
            </a:r>
            <a:r>
              <a:rPr lang="en-US" dirty="0"/>
              <a:t> (leave) from the Union after the </a:t>
            </a:r>
            <a:br>
              <a:rPr lang="en-US" dirty="0"/>
            </a:br>
            <a:r>
              <a:rPr lang="en-US" dirty="0"/>
              <a:t>Election of 1860?</a:t>
            </a:r>
          </a:p>
        </p:txBody>
      </p:sp>
      <p:pic>
        <p:nvPicPr>
          <p:cNvPr id="4" name="Picture 3" descr="data=Ay5GWBeob_WIPLDYoIWcfVXxvZu9XwJ55OX7Ag,PMEZSPHWRW0XFrt2JdkLBYAz4-2su7zPIOOUvjqgdubqUN6CXw-iIcBojem5yE7UCDscYCzrXVpuAnkF68JDBzsKkUWH-cIzWPB_mrRqzys8ZxFRWA8VaZ1iCWw1_A8ban-lUOdmEXQbft4bDVwvbbwy_DkPaNdrFIDWV5b0PWkVWWoC_GvUE-rmtct6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7" y="2421490"/>
            <a:ext cx="6910429" cy="2607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7730" y="5435600"/>
            <a:ext cx="350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South Carolina</a:t>
            </a:r>
          </a:p>
        </p:txBody>
      </p:sp>
    </p:spTree>
    <p:extLst>
      <p:ext uri="{BB962C8B-B14F-4D97-AF65-F5344CB8AC3E}">
        <p14:creationId xmlns:p14="http://schemas.microsoft.com/office/powerpoint/2010/main" val="37974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Which other states (six) seceded from the Union by 1861?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64674"/>
            <a:ext cx="4059936" cy="4572000"/>
          </a:xfrm>
        </p:spPr>
        <p:txBody>
          <a:bodyPr/>
          <a:lstStyle/>
          <a:p>
            <a:r>
              <a:rPr lang="en-US" dirty="0"/>
              <a:t>Alabama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Florida</a:t>
            </a:r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Georgia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Louisiana</a:t>
            </a:r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Mississippi</a:t>
            </a:r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Texas</a:t>
            </a:r>
          </a:p>
          <a:p>
            <a:endParaRPr lang="en-US" dirty="0"/>
          </a:p>
        </p:txBody>
      </p:sp>
      <p:pic>
        <p:nvPicPr>
          <p:cNvPr id="6" name="Picture 5" descr="data=Ay5GWBeob_WIPLDYoIWcfVXxvZu9XwJ55OX7Ag,stnWaFlr6tzVOZL-LU53A8OeiT83zo39Hvjizv_3gDEazXdbRhpOtp8of6HsKgkXjEVUKRSSxjZ7LPAa38Ltjm866Si6ALgxU2XUqXUxHCap8pcJy4dtdqXxQh7l_ZGpyEtbaFqBVQc_f2udH7CQ1aKDYXiJx-jNkf6mQw01ShIKGylm_dIPyjQFWY69pQ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43" y="2030344"/>
            <a:ext cx="3009843" cy="1135791"/>
          </a:xfrm>
          <a:prstGeom prst="rect">
            <a:avLst/>
          </a:prstGeom>
        </p:spPr>
      </p:pic>
      <p:pic>
        <p:nvPicPr>
          <p:cNvPr id="7" name="Picture 6" descr="data=Ay5GWBeob_WIPLDYoIWcfVXxvZu9XwJ55OX7Ag,yZqFDOKlyA1NTE-rlJRqYhPCsUN63gf45WI_2sXvPdgOmzgoNaxTw3JHmT29z3EVoyi8FhAa9jLHbGnK2mGgh8aiI-LkM0OZZ3mzhRhFVovyBe5GOh6sWg-Gi9MIF3y7pf9M9Fcg8a7mh2yhsIj7x10TtDG2feSISd2MHfEhT2JXpoLWukl99909Cuh90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5" y="3850674"/>
            <a:ext cx="3009851" cy="1135793"/>
          </a:xfrm>
          <a:prstGeom prst="rect">
            <a:avLst/>
          </a:prstGeom>
        </p:spPr>
      </p:pic>
      <p:pic>
        <p:nvPicPr>
          <p:cNvPr id="8" name="Picture 7" descr="data=Ay5GWBeob_WIPLDYoIWcfVXxvZu9XwJ55OX7Ag,yGLT2IctUqrVSRIjp4cYty1wf7_Z46K9d7XNvv-OcWh3VBR9JZLubKt4lC7BuyPMuE6HjUWajFR7slPlK5j3hg78aW05NMcnnLDndeA3-wUpXXO4TBtkbwmV7M2_xFHbrF8j_4Booeii6gWyhRiKvDhgmBrzvPsou-Inuhs6uNBnwZgVlpQXjn4crM8lI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44" y="5376332"/>
            <a:ext cx="3009842" cy="1135789"/>
          </a:xfrm>
          <a:prstGeom prst="rect">
            <a:avLst/>
          </a:prstGeom>
        </p:spPr>
      </p:pic>
      <p:pic>
        <p:nvPicPr>
          <p:cNvPr id="9" name="Picture 8" descr="data=Ay5GWBeob_WIPLDYoIWcfVXxvZu9XwJ55OX7Ag,IktJfaGdHCpra2_99T_olWjxwIz1lvC48JXlN39ZH51y63YH2qj7FumBw0MPGD_txgpajnbzU7e-pYOd6v7aFeAoPqAD14wB8u3E2TY7yA-37BlLdeYP6pSV6tvQWcjqlF2Ft8FoGAanAx6ma9EiSprSSLQdK_ptvfygarTux4T033xUQMzqTpsCi5Y5pQ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34" y="1989670"/>
            <a:ext cx="3009846" cy="1135791"/>
          </a:xfrm>
          <a:prstGeom prst="rect">
            <a:avLst/>
          </a:prstGeom>
        </p:spPr>
      </p:pic>
      <p:pic>
        <p:nvPicPr>
          <p:cNvPr id="10" name="Picture 9" descr="data=Ay5GWBeob_WIPLDYoIWcfVXxvZu9XwJ55OX7Ag,o6kHq6fP3OaNglOsDhZkZX8JWTWBoOnulRHh5cKS9yPhqbXatvoDWdf4kpWTeKILTZQwkdS1S2nUhdWskSo9b2tCVDRVxDT-oG8nbyisr6YvqNt9IPWKwSTFJYG6v08aZgDcgJ1aYuE5ZH5PRjVOBCCGbHRqmH93iy-3V5DLVf0T2vwBawLHDbbQZAT92Q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34" y="3850674"/>
            <a:ext cx="3009847" cy="1135792"/>
          </a:xfrm>
          <a:prstGeom prst="rect">
            <a:avLst/>
          </a:prstGeom>
        </p:spPr>
      </p:pic>
      <p:pic>
        <p:nvPicPr>
          <p:cNvPr id="11" name="Picture 10" descr="data=Ay5GWBeob_WIPLDYoIWcfVXxvZu9XwJ55OX7Ag,jbKQp0chUsLyfQoH9FkbYg8RxJv-fKOeDkP2TqBdq0wGeOnjHXpgMxEwYQzSQge7Do1fzicxUyBVPvjOQeyywV3CzB2XiOrNVr1s411TouVbHusL7UA902OH5KcYHvzgPzbBa4Y0qa3qM29x1tewQ2Xk_goc50XfeuexWLHVWcSOPbf048zamL7h5GAAZw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34" y="5376330"/>
            <a:ext cx="3009846" cy="11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5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b="1" i="1" u="sng" dirty="0"/>
          </a:p>
          <a:p>
            <a:pPr marL="0" indent="0" algn="ctr">
              <a:buNone/>
            </a:pPr>
            <a:r>
              <a:rPr lang="en-US" sz="3600" b="1" i="1" u="sng" dirty="0"/>
              <a:t>The Confederate States of America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did the 7 states that seceded from the Union call themselves?</a:t>
            </a:r>
          </a:p>
        </p:txBody>
      </p:sp>
      <p:pic>
        <p:nvPicPr>
          <p:cNvPr id="7" name="Picture 6" descr="125px-CSA_Flag_2.7.1861-28.11.1861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9" y="3175000"/>
            <a:ext cx="3623641" cy="2000250"/>
          </a:xfrm>
          <a:prstGeom prst="rect">
            <a:avLst/>
          </a:prstGeom>
        </p:spPr>
      </p:pic>
      <p:pic>
        <p:nvPicPr>
          <p:cNvPr id="8" name="Picture 7" descr="250px-Confederate_States_of_America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0" y="3175000"/>
            <a:ext cx="4000500" cy="251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u="sng" dirty="0"/>
              <a:t>Jefferson  Davis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Who became the President of </a:t>
            </a:r>
            <a:br>
              <a:rPr lang="en-US" dirty="0"/>
            </a:br>
            <a:r>
              <a:rPr lang="en-US" dirty="0"/>
              <a:t>this new nation?</a:t>
            </a:r>
          </a:p>
        </p:txBody>
      </p:sp>
      <p:pic>
        <p:nvPicPr>
          <p:cNvPr id="4" name="Picture 3" descr="200px-President-Jefferson-Dav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20" y="2503838"/>
            <a:ext cx="3009342" cy="38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567" y="1126974"/>
            <a:ext cx="81379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first shots of the </a:t>
            </a:r>
            <a:r>
              <a:rPr lang="en-US" sz="3200" b="1" i="1" u="sng" dirty="0"/>
              <a:t>Civil War </a:t>
            </a:r>
            <a:r>
              <a:rPr lang="en-US" sz="3200" dirty="0"/>
              <a:t> were fired on April 12, 1861. </a:t>
            </a:r>
          </a:p>
          <a:p>
            <a:pPr algn="ctr"/>
            <a:endParaRPr lang="en-US" sz="1600" dirty="0"/>
          </a:p>
          <a:p>
            <a:pPr algn="ctr"/>
            <a:r>
              <a:rPr lang="en-US" sz="3200" dirty="0"/>
              <a:t>Where were these first shots fired?</a:t>
            </a:r>
          </a:p>
          <a:p>
            <a:pPr algn="ctr"/>
            <a:endParaRPr lang="en-US" sz="1200" dirty="0"/>
          </a:p>
          <a:p>
            <a:pPr algn="ctr"/>
            <a:endParaRPr lang="en-US" sz="1600" dirty="0"/>
          </a:p>
          <a:p>
            <a:pPr algn="ctr"/>
            <a:r>
              <a:rPr lang="en-US" sz="3200" b="1" i="1" u="sng" dirty="0"/>
              <a:t>Fort Sumter</a:t>
            </a:r>
            <a:r>
              <a:rPr lang="en-US" sz="3200" dirty="0"/>
              <a:t> (South Carolina)</a:t>
            </a:r>
          </a:p>
          <a:p>
            <a:pPr algn="ctr"/>
            <a:endParaRPr lang="en-US" sz="3200" b="1" i="1" u="sng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pic>
        <p:nvPicPr>
          <p:cNvPr id="5" name="Picture 4" descr="400px-Charleston_Harbor_186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45" y="4204420"/>
            <a:ext cx="2341561" cy="1826417"/>
          </a:xfrm>
          <a:prstGeom prst="rect">
            <a:avLst/>
          </a:prstGeom>
        </p:spPr>
      </p:pic>
      <p:pic>
        <p:nvPicPr>
          <p:cNvPr id="9" name="Picture 8" descr="284px-FortSumter20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09" y="4240153"/>
            <a:ext cx="4253919" cy="17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Which side eventually went on to win control of this fort?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6000" i="1" dirty="0"/>
              <a:t>The Confederates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200" dirty="0"/>
              <a:t>(After 34 hours of bombardment)</a:t>
            </a:r>
          </a:p>
        </p:txBody>
      </p:sp>
      <p:pic>
        <p:nvPicPr>
          <p:cNvPr id="4" name="Picture 3" descr="E017DBFA-1DD8-B71C-0E5F2B6B2BBD12D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2" y="4365708"/>
            <a:ext cx="7440399" cy="18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secret network of abolitionists that secretly helped runaway slaves escape to freedom in the North was the </a:t>
            </a:r>
            <a:r>
              <a:rPr lang="en-US" b="1" i="1" u="sng" dirty="0"/>
              <a:t>underground railroad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algn="ctr"/>
            <a:r>
              <a:rPr lang="en-US" dirty="0"/>
              <a:t>Harriet Tubman </a:t>
            </a:r>
          </a:p>
        </p:txBody>
      </p:sp>
      <p:pic>
        <p:nvPicPr>
          <p:cNvPr id="5" name="Content Placeholder 4" descr="335px-Undergroundrailroadsmall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r="24292"/>
          <a:stretch>
            <a:fillRect/>
          </a:stretch>
        </p:blipFill>
        <p:spPr/>
      </p:pic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69" y="4803730"/>
            <a:ext cx="1666139" cy="166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6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97778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In 1819, how many states were there?</a:t>
            </a:r>
          </a:p>
          <a:p>
            <a:pPr algn="ctr"/>
            <a:r>
              <a:rPr lang="en-US" sz="3900" dirty="0"/>
              <a:t>22</a:t>
            </a:r>
          </a:p>
          <a:p>
            <a:endParaRPr lang="en-US" dirty="0"/>
          </a:p>
          <a:p>
            <a:pPr lvl="1"/>
            <a:r>
              <a:rPr lang="en-US" sz="4000" dirty="0"/>
              <a:t>How many of these were “free” states?</a:t>
            </a:r>
          </a:p>
          <a:p>
            <a:pPr lvl="1" algn="ctr"/>
            <a:r>
              <a:rPr lang="en-US" sz="3900" dirty="0"/>
              <a:t>11</a:t>
            </a:r>
          </a:p>
          <a:p>
            <a:pPr lvl="1"/>
            <a:endParaRPr lang="en-US" dirty="0"/>
          </a:p>
          <a:p>
            <a:pPr lvl="1"/>
            <a:r>
              <a:rPr lang="en-US" sz="4000" dirty="0"/>
              <a:t>How many of these were “slave” states?</a:t>
            </a:r>
          </a:p>
          <a:p>
            <a:pPr lvl="1" algn="ctr"/>
            <a:r>
              <a:rPr lang="en-US" sz="3900" dirty="0"/>
              <a:t>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2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5943600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14752" y="492402"/>
            <a:ext cx="8295053" cy="5779250"/>
          </a:xfrm>
        </p:spPr>
        <p:txBody>
          <a:bodyPr/>
          <a:lstStyle/>
          <a:p>
            <a:r>
              <a:rPr lang="en-US" dirty="0"/>
              <a:t>Why was the admission of Missouri, as a state, such a debated topic?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Because to admit Missouri would offset the 	balance of the power in the Senate (12 – 11).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did Henry Clay propose in the </a:t>
            </a:r>
          </a:p>
          <a:p>
            <a:pPr marL="0" indent="0">
              <a:buNone/>
            </a:pPr>
            <a:r>
              <a:rPr lang="en-US" b="1" i="1" u="sng" dirty="0"/>
              <a:t>Missouri Compromise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	To admit Missouri as a “slave” state, and</a:t>
            </a:r>
          </a:p>
          <a:p>
            <a:pPr marL="0" indent="0">
              <a:buNone/>
            </a:pPr>
            <a:r>
              <a:rPr lang="en-US" dirty="0"/>
              <a:t>	To admit Maine as a “free” state.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1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balance of power in the Senate would remain even:</a:t>
            </a:r>
          </a:p>
          <a:p>
            <a:endParaRPr lang="en-US" dirty="0"/>
          </a:p>
          <a:p>
            <a:pPr algn="ctr"/>
            <a:r>
              <a:rPr lang="en-US" dirty="0"/>
              <a:t>12 Free States</a:t>
            </a:r>
          </a:p>
          <a:p>
            <a:pPr algn="ctr"/>
            <a:r>
              <a:rPr lang="en-US" dirty="0"/>
              <a:t>12 Slave States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Why was Henry Clay’s idea such a good one?</a:t>
            </a:r>
          </a:p>
        </p:txBody>
      </p:sp>
    </p:spTree>
    <p:extLst>
      <p:ext uri="{BB962C8B-B14F-4D97-AF65-F5344CB8AC3E}">
        <p14:creationId xmlns:p14="http://schemas.microsoft.com/office/powerpoint/2010/main" val="22467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Missouri_Compromise_Lin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87" y="3127452"/>
            <a:ext cx="5570449" cy="344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661" y="829309"/>
            <a:ext cx="769884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part of the Missouri Compromise:</a:t>
            </a:r>
          </a:p>
          <a:p>
            <a:endParaRPr lang="en-US" sz="800" dirty="0"/>
          </a:p>
          <a:p>
            <a:r>
              <a:rPr lang="en-US" sz="2400" dirty="0"/>
              <a:t>	 Where was slavery </a:t>
            </a:r>
            <a:r>
              <a:rPr lang="en-US" sz="2400" i="1" dirty="0"/>
              <a:t>permitted</a:t>
            </a:r>
            <a:r>
              <a:rPr lang="en-US" sz="2400" dirty="0"/>
              <a:t>?</a:t>
            </a:r>
          </a:p>
          <a:p>
            <a:r>
              <a:rPr lang="en-US" sz="2400" dirty="0"/>
              <a:t>		In lands </a:t>
            </a:r>
            <a:r>
              <a:rPr lang="en-US" sz="2400" b="1" dirty="0"/>
              <a:t>south</a:t>
            </a:r>
            <a:r>
              <a:rPr lang="en-US" sz="2400" dirty="0"/>
              <a:t> of Missouri</a:t>
            </a:r>
          </a:p>
          <a:p>
            <a:endParaRPr lang="en-US" sz="2400" dirty="0"/>
          </a:p>
          <a:p>
            <a:r>
              <a:rPr lang="en-US" sz="2400" dirty="0"/>
              <a:t>	Where was it </a:t>
            </a:r>
            <a:r>
              <a:rPr lang="en-US" sz="2400" i="1" dirty="0"/>
              <a:t>banned</a:t>
            </a:r>
            <a:r>
              <a:rPr lang="en-US" sz="2400" dirty="0"/>
              <a:t>?</a:t>
            </a:r>
          </a:p>
          <a:p>
            <a:r>
              <a:rPr lang="en-US" sz="2400" dirty="0"/>
              <a:t>		In lands </a:t>
            </a:r>
            <a:r>
              <a:rPr lang="en-US" sz="2400" b="1" dirty="0"/>
              <a:t>north</a:t>
            </a:r>
            <a:r>
              <a:rPr lang="en-US" sz="2400" dirty="0"/>
              <a:t> of Missour</a:t>
            </a:r>
            <a:r>
              <a:rPr lang="en-US" dirty="0"/>
              <a:t>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7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i="1" u="sng" dirty="0"/>
              <a:t>sectionalism</a:t>
            </a:r>
            <a:r>
              <a:rPr lang="en-US" dirty="0"/>
              <a:t>?</a:t>
            </a:r>
          </a:p>
          <a:p>
            <a:endParaRPr lang="en-US" dirty="0"/>
          </a:p>
          <a:p>
            <a:pPr lvl="1"/>
            <a:r>
              <a:rPr lang="en-US" dirty="0"/>
              <a:t>Loyalty to a state, or section of land, rather than to the country as a whole.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does </a:t>
            </a:r>
            <a:r>
              <a:rPr lang="en-US" b="1" i="1" u="sng" dirty="0"/>
              <a:t>popular sovereignty</a:t>
            </a:r>
            <a:r>
              <a:rPr lang="en-US" dirty="0"/>
              <a:t> mean?</a:t>
            </a:r>
          </a:p>
          <a:p>
            <a:endParaRPr lang="en-US" dirty="0"/>
          </a:p>
          <a:p>
            <a:pPr lvl="1"/>
            <a:r>
              <a:rPr lang="en-US" dirty="0"/>
              <a:t>Control by </a:t>
            </a:r>
            <a:r>
              <a:rPr lang="en-US" i="1" dirty="0"/>
              <a:t>the people  /  Voters decide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999</TotalTime>
  <Words>1135</Words>
  <Application>Microsoft Macintosh PowerPoint</Application>
  <PresentationFormat>On-screen Show (4:3)</PresentationFormat>
  <Paragraphs>171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Constantia</vt:lpstr>
      <vt:lpstr>Helvetica</vt:lpstr>
      <vt:lpstr>Wingdings</vt:lpstr>
      <vt:lpstr>Wingdings 2</vt:lpstr>
      <vt:lpstr>Paper</vt:lpstr>
      <vt:lpstr>Road to Civil War</vt:lpstr>
      <vt:lpstr>Who was Nat Turner? What eventually happened to him?</vt:lpstr>
      <vt:lpstr>What is an abolitionist?</vt:lpstr>
      <vt:lpstr>PowerPoint Presentation</vt:lpstr>
      <vt:lpstr>PowerPoint Presentation</vt:lpstr>
      <vt:lpstr>     </vt:lpstr>
      <vt:lpstr>Why was Henry Clay’s idea such a good one?</vt:lpstr>
      <vt:lpstr>PowerPoint Presentation</vt:lpstr>
      <vt:lpstr>PowerPoint Presentation</vt:lpstr>
      <vt:lpstr>What new political party formed in 1848, out of the issue of slavery?</vt:lpstr>
      <vt:lpstr>Election of 1848</vt:lpstr>
      <vt:lpstr>President Taylor died in office in 1850. Who became the next President of the United States?</vt:lpstr>
      <vt:lpstr>The Compromise of 1850</vt:lpstr>
      <vt:lpstr>What was a fugitive slave?</vt:lpstr>
      <vt:lpstr>What did the  Fugitive Slave Law of 1850 say?</vt:lpstr>
      <vt:lpstr>What is Harriet Beecher Stowe  famous for?</vt:lpstr>
      <vt:lpstr>PowerPoint Presentation</vt:lpstr>
      <vt:lpstr>What was the Kansas-Nebraska Act?</vt:lpstr>
      <vt:lpstr>Who was elected President in the Election of 1852?</vt:lpstr>
      <vt:lpstr>What events led to the nickname  “Bleeding Kansas”?</vt:lpstr>
      <vt:lpstr>Who was Dred Scott? How was his court case an important moment in regards to slaves?</vt:lpstr>
      <vt:lpstr>PowerPoint Presentation</vt:lpstr>
      <vt:lpstr>What new political party formed between the years 1854 – 1856?</vt:lpstr>
      <vt:lpstr>The Election of 1856</vt:lpstr>
      <vt:lpstr>In 1858, who challenged Stephen Douglas for his seat in the Senate?</vt:lpstr>
      <vt:lpstr>       What is an arsenal?</vt:lpstr>
      <vt:lpstr>In 1859, which abolitionist led a group to Harpers Ferry, Virginia – where they raided an arsenal?</vt:lpstr>
      <vt:lpstr>PowerPoint Presentation</vt:lpstr>
      <vt:lpstr>What eventually happened to  John Brown?</vt:lpstr>
      <vt:lpstr>Where was the  Republican Convention of 1860 held?</vt:lpstr>
      <vt:lpstr>Who became President in the  Election of 1860</vt:lpstr>
      <vt:lpstr>Which was the first state to  secede (leave) from the Union after the  Election of 1860?</vt:lpstr>
      <vt:lpstr>Which other states (six) seceded from the Union by 1861?</vt:lpstr>
      <vt:lpstr>What did the 7 states that seceded from the Union call themselves?</vt:lpstr>
      <vt:lpstr>Who became the President of  this new nation?</vt:lpstr>
      <vt:lpstr>PowerPoint Presentation</vt:lpstr>
      <vt:lpstr>Which side eventually went on to win control of this fort?</vt:lpstr>
    </vt:vector>
  </TitlesOfParts>
  <Company>New Lenox School District 122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Civil War</dc:title>
  <dc:creator>NLSD</dc:creator>
  <cp:lastModifiedBy>Microsoft Office User</cp:lastModifiedBy>
  <cp:revision>64</cp:revision>
  <dcterms:created xsi:type="dcterms:W3CDTF">2012-10-19T14:09:41Z</dcterms:created>
  <dcterms:modified xsi:type="dcterms:W3CDTF">2020-09-14T17:39:04Z</dcterms:modified>
</cp:coreProperties>
</file>