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5" r:id="rId11"/>
    <p:sldId id="266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0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C81FB-75FC-C347-A22A-5E4A99445B2E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9AF6D-28FA-C04E-A4DA-2B73E76CE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31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AA670B8-0380-9245-819E-C16AB27CFCBF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70B8-0380-9245-819E-C16AB27CFCBF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4023-E92B-F14F-954D-7D74340E92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70B8-0380-9245-819E-C16AB27CFCBF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4023-E92B-F14F-954D-7D74340E92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70B8-0380-9245-819E-C16AB27CFCBF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4023-E92B-F14F-954D-7D74340E9248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AA670B8-0380-9245-819E-C16AB27CFCBF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4023-E92B-F14F-954D-7D74340E924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70B8-0380-9245-819E-C16AB27CFCBF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4023-E92B-F14F-954D-7D74340E92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70B8-0380-9245-819E-C16AB27CFCBF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4023-E92B-F14F-954D-7D74340E924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A670B8-0380-9245-819E-C16AB27CFCBF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4023-E92B-F14F-954D-7D74340E924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70B8-0380-9245-819E-C16AB27CFCBF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4023-E92B-F14F-954D-7D74340E92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AA670B8-0380-9245-819E-C16AB27CFCBF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4023-E92B-F14F-954D-7D74340E92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AA670B8-0380-9245-819E-C16AB27CFCBF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4023-E92B-F14F-954D-7D74340E924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0AA670B8-0380-9245-819E-C16AB27CFCBF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4C094023-E92B-F14F-954D-7D74340E92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buzzesandbeehives.com/special-need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Tips and Tricks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Calming Procedures and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490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the Tantrum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Calm Counting: 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WHOLE CHILD CONSULTING VIDEOS </a:t>
            </a:r>
          </a:p>
          <a:p>
            <a:pPr marL="170752" lvl="1" indent="0">
              <a:buNone/>
            </a:pPr>
            <a:r>
              <a:rPr lang="en-US" dirty="0"/>
              <a:t>http://</a:t>
            </a:r>
            <a:r>
              <a:rPr lang="en-US" dirty="0" err="1"/>
              <a:t>www.wholechildconsulting.com</a:t>
            </a:r>
            <a:r>
              <a:rPr lang="en-US" dirty="0"/>
              <a:t>/</a:t>
            </a:r>
            <a:r>
              <a:rPr lang="en-US" dirty="0" err="1" smtClean="0"/>
              <a:t>videoc.html</a:t>
            </a:r>
            <a:endParaRPr lang="en-US" dirty="0" smtClean="0"/>
          </a:p>
          <a:p>
            <a:pPr marL="170752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CALM COUNT TOOLKIT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402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the Tantrum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2768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1.  MODEL APPROPRIATE CALMING STRATEGIES</a:t>
            </a:r>
          </a:p>
          <a:p>
            <a:pPr lvl="1"/>
            <a:r>
              <a:rPr lang="en-US" dirty="0"/>
              <a:t>Lower your voice even to a whisper if you have to</a:t>
            </a:r>
          </a:p>
          <a:p>
            <a:pPr lvl="1"/>
            <a:r>
              <a:rPr lang="en-US" dirty="0"/>
              <a:t>Take deep breaths (It will help both you and your child!)</a:t>
            </a:r>
          </a:p>
          <a:p>
            <a:pPr marL="170752" lvl="1" indent="0">
              <a:buNone/>
            </a:pPr>
            <a:endParaRPr lang="en-US" dirty="0" smtClean="0"/>
          </a:p>
          <a:p>
            <a:r>
              <a:rPr lang="en-US" dirty="0" smtClean="0"/>
              <a:t>2.  MODEL APPROPRIATE LANGUAGE</a:t>
            </a:r>
          </a:p>
          <a:p>
            <a:pPr lvl="1"/>
            <a:r>
              <a:rPr lang="en-US" dirty="0" smtClean="0"/>
              <a:t>Use “I” statements</a:t>
            </a:r>
          </a:p>
          <a:p>
            <a:pPr lvl="1"/>
            <a:r>
              <a:rPr lang="en-US" dirty="0" smtClean="0"/>
              <a:t>Chances are you have a pretty good idea WHY your child is upset.  Model language that he/she can use next time they are upset.  Nonverbal? Model with their mode of communication (PECS, device, sign,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Use SIMPLE language!  EVERYONE has difficulty processing language when they are upset.  Don’t waste time listing the 7 reasons why they can’t have TV right now.  Instead, acknowledge their feelings and move on to calming strategies.  Ex: I am sorry you are mad right now, but it’s not time for TV right now.  It’s OK to be mad, but I can be calm.  I can take deep breaths,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Don’t negotiate or give in!  We do not want to reinforce the tantrum!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90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242092"/>
          </a:xfr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r>
              <a:rPr lang="en-US" sz="2600" b="1" dirty="0" smtClean="0">
                <a:solidFill>
                  <a:schemeClr val="tx1"/>
                </a:solidFill>
                <a:hlinkClick r:id="rId2"/>
              </a:rPr>
              <a:t>Whole </a:t>
            </a:r>
            <a:r>
              <a:rPr lang="en-US" sz="2600" b="1" dirty="0">
                <a:solidFill>
                  <a:schemeClr val="tx1"/>
                </a:solidFill>
                <a:hlinkClick r:id="rId2"/>
              </a:rPr>
              <a:t>Child </a:t>
            </a:r>
            <a:r>
              <a:rPr lang="en-US" sz="2600" b="1" dirty="0" smtClean="0">
                <a:solidFill>
                  <a:schemeClr val="tx1"/>
                </a:solidFill>
                <a:hlinkClick r:id="rId2"/>
              </a:rPr>
              <a:t>Consulting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tx1"/>
                </a:solidFill>
                <a:hlinkClick r:id="rId2"/>
              </a:rPr>
              <a:t> </a:t>
            </a:r>
            <a:r>
              <a:rPr lang="en-US" sz="2600" b="1" dirty="0">
                <a:solidFill>
                  <a:schemeClr val="tx1"/>
                </a:solidFill>
                <a:hlinkClick r:id="rId2"/>
              </a:rPr>
              <a:t>http://www.wholechildconsulting.com/</a:t>
            </a:r>
            <a:r>
              <a:rPr lang="en-US" sz="2600" b="1" dirty="0" smtClean="0">
                <a:solidFill>
                  <a:schemeClr val="tx1"/>
                </a:solidFill>
                <a:hlinkClick r:id="rId2"/>
              </a:rPr>
              <a:t>index.html</a:t>
            </a:r>
          </a:p>
          <a:p>
            <a:pPr marL="0" indent="0">
              <a:buNone/>
            </a:pPr>
            <a:endParaRPr lang="en-US" sz="2600" b="1" dirty="0" smtClean="0">
              <a:solidFill>
                <a:schemeClr val="tx1"/>
              </a:solidFill>
              <a:hlinkClick r:id="rId2"/>
            </a:endParaRPr>
          </a:p>
          <a:p>
            <a:r>
              <a:rPr lang="en-US" sz="2600" b="1" dirty="0" smtClean="0">
                <a:solidFill>
                  <a:schemeClr val="tx1"/>
                </a:solidFill>
                <a:hlinkClick r:id="rId2"/>
              </a:rPr>
              <a:t>Teachers Pay Teachers: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tx1"/>
                </a:solidFill>
                <a:hlinkClick r:id="rId2"/>
              </a:rPr>
              <a:t>Melissa Toth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tx1"/>
                </a:solidFill>
                <a:hlinkClick r:id="rId2"/>
              </a:rPr>
              <a:t>Lynn Hubbell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tx1"/>
                </a:solidFill>
                <a:hlinkClick r:id="rId2"/>
              </a:rPr>
              <a:t>Sarah Hallagan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tx1"/>
                </a:solidFill>
                <a:hlinkClick r:id="rId2"/>
              </a:rPr>
              <a:t>Serena Forrest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  <a:hlinkClick r:id="rId2"/>
            </a:endParaRPr>
          </a:p>
          <a:p>
            <a:r>
              <a:rPr lang="en-US" sz="2600" b="1" dirty="0" smtClean="0">
                <a:solidFill>
                  <a:schemeClr val="tx1"/>
                </a:solidFill>
                <a:hlinkClick r:id="rId2"/>
              </a:rPr>
              <a:t>Sandbox-Learning</a:t>
            </a:r>
          </a:p>
          <a:p>
            <a:pPr marL="0" indent="0">
              <a:buNone/>
            </a:pPr>
            <a:r>
              <a:rPr lang="en-US" sz="2600" b="1" dirty="0">
                <a:solidFill>
                  <a:schemeClr val="tx1"/>
                </a:solidFill>
                <a:hlinkClick r:id="rId2"/>
              </a:rPr>
              <a:t>https://www.sandbox-</a:t>
            </a:r>
            <a:r>
              <a:rPr lang="en-US" sz="2600" b="1" dirty="0" smtClean="0">
                <a:solidFill>
                  <a:schemeClr val="tx1"/>
                </a:solidFill>
                <a:hlinkClick r:id="rId2"/>
              </a:rPr>
              <a:t>learning.com</a:t>
            </a:r>
          </a:p>
          <a:p>
            <a:pPr marL="0" indent="0">
              <a:buNone/>
            </a:pPr>
            <a:endParaRPr lang="en-US" sz="2600" b="1" dirty="0" smtClean="0">
              <a:solidFill>
                <a:schemeClr val="tx1"/>
              </a:solidFill>
              <a:hlinkClick r:id="rId2"/>
            </a:endParaRPr>
          </a:p>
          <a:p>
            <a:r>
              <a:rPr lang="en-US" sz="2600" b="1" dirty="0" smtClean="0">
                <a:solidFill>
                  <a:schemeClr val="tx1"/>
                </a:solidFill>
                <a:hlinkClick r:id="rId2"/>
              </a:rPr>
              <a:t>Sound-Eaze CDs</a:t>
            </a:r>
          </a:p>
          <a:p>
            <a:pPr marL="0" indent="0">
              <a:buNone/>
            </a:pPr>
            <a:endParaRPr lang="en-US" sz="2600" b="1" dirty="0" smtClean="0">
              <a:solidFill>
                <a:schemeClr val="tx1"/>
              </a:solidFill>
              <a:hlinkClick r:id="rId2"/>
            </a:endParaRPr>
          </a:p>
          <a:p>
            <a:r>
              <a:rPr lang="en-US" sz="2600" b="1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en-US" sz="2600" b="1" dirty="0">
                <a:solidFill>
                  <a:schemeClr val="tx1"/>
                </a:solidFill>
                <a:hlinkClick r:id="rId2"/>
              </a:rPr>
              <a:t>://buzzesandbeehives.com/special-</a:t>
            </a:r>
            <a:r>
              <a:rPr lang="en-US" sz="2600" b="1" dirty="0" smtClean="0">
                <a:solidFill>
                  <a:schemeClr val="tx1"/>
                </a:solidFill>
                <a:hlinkClick r:id="rId2"/>
              </a:rPr>
              <a:t>needs</a:t>
            </a:r>
            <a:endParaRPr lang="en-US" sz="2600" b="1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2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Proactive!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Teach “calm” at times when your child is actually </a:t>
            </a:r>
            <a:r>
              <a:rPr lang="en-US" b="1" dirty="0" smtClean="0"/>
              <a:t>calm!</a:t>
            </a:r>
          </a:p>
          <a:p>
            <a:r>
              <a:rPr lang="en-US" dirty="0" smtClean="0"/>
              <a:t>“Catch” them being calm – LABEL IT!  (“I like how calm your body is right now.”</a:t>
            </a:r>
          </a:p>
          <a:p>
            <a:r>
              <a:rPr lang="en-US" dirty="0" smtClean="0"/>
              <a:t>Provide multiple opportunities to practice daily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04" y="2879616"/>
            <a:ext cx="3351348" cy="3356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611" y="2743708"/>
            <a:ext cx="2505976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43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810" y="1954825"/>
            <a:ext cx="2463800" cy="3289300"/>
          </a:xfrm>
          <a:prstGeom prst="rect">
            <a:avLst/>
          </a:prstGeom>
        </p:spPr>
      </p:pic>
      <p:sp>
        <p:nvSpPr>
          <p:cNvPr id="5" name="Explosion 1 4"/>
          <p:cNvSpPr/>
          <p:nvPr/>
        </p:nvSpPr>
        <p:spPr>
          <a:xfrm>
            <a:off x="4067573" y="1954825"/>
            <a:ext cx="4228346" cy="3816103"/>
          </a:xfrm>
          <a:prstGeom prst="irregularSeal1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THAT MODEL!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567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Model!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6839" b="68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8591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Candle Blowing/ </a:t>
            </a:r>
            <a:br>
              <a:rPr lang="en-US" dirty="0" smtClean="0"/>
            </a:br>
            <a:r>
              <a:rPr lang="en-US" dirty="0" smtClean="0"/>
              <a:t>Smell the Flower and Blow out the Candle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93" y="2025019"/>
            <a:ext cx="3095406" cy="46094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199" y="2025019"/>
            <a:ext cx="4986777" cy="46094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6225" y="1295401"/>
            <a:ext cx="859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Place index finger in front and blow at it as if you were blowing out a candle.  Move the finger back and forth to simulate a candle going out.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72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 Breaths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Take a deep breath to fill your cheeks.  Hold the breath for five seconds then release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987" y="2573577"/>
            <a:ext cx="4429649" cy="297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20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Bumblebee Breath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Blow to make your lips produce a vibrating noise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429" y="2772650"/>
            <a:ext cx="31115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75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 Wiggles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Relax hands and give them a shake to loosen up tense body muscles.  Take deep breaths during this time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237" y="2229555"/>
            <a:ext cx="3429563" cy="400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72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Calm Down Corner/ Chill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Have an environment designated to allow for calming.  Be proactive in how to teach your child HOW to use it and WHEN they need to use it.  </a:t>
            </a:r>
          </a:p>
          <a:p>
            <a:r>
              <a:rPr lang="en-US" dirty="0" smtClean="0"/>
              <a:t>We need to teach our children to take responsibility for their emotions.  </a:t>
            </a:r>
          </a:p>
          <a:p>
            <a:endParaRPr lang="en-US" dirty="0"/>
          </a:p>
        </p:txBody>
      </p:sp>
      <p:pic>
        <p:nvPicPr>
          <p:cNvPr id="4" name="Picture 3" descr="Calmdowncor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2971800"/>
            <a:ext cx="2997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310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1094</TotalTime>
  <Words>418</Words>
  <Application>Microsoft Office PowerPoint</Application>
  <PresentationFormat>On-screen Show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Candara</vt:lpstr>
      <vt:lpstr>Tahoma</vt:lpstr>
      <vt:lpstr>Tunga</vt:lpstr>
      <vt:lpstr>Soho</vt:lpstr>
      <vt:lpstr>Calming Procedures and strategies</vt:lpstr>
      <vt:lpstr>Be Proactive!</vt:lpstr>
      <vt:lpstr>Model</vt:lpstr>
      <vt:lpstr>YOU Model!</vt:lpstr>
      <vt:lpstr>Candle Blowing/  Smell the Flower and Blow out the Candle</vt:lpstr>
      <vt:lpstr>Bubble Breaths</vt:lpstr>
      <vt:lpstr>Bumblebee Breath</vt:lpstr>
      <vt:lpstr>Finger Wiggles</vt:lpstr>
      <vt:lpstr>Calm Down Corner/ Chill Zone</vt:lpstr>
      <vt:lpstr>During the Tantrum</vt:lpstr>
      <vt:lpstr>During the Tantrum</vt:lpstr>
      <vt:lpstr>Resources</vt:lpstr>
    </vt:vector>
  </TitlesOfParts>
  <Company>New Lenox School District 122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Calming Procedures and strategies</dc:title>
  <dc:creator>NLSD122</dc:creator>
  <cp:lastModifiedBy>Amanda Novotny</cp:lastModifiedBy>
  <cp:revision>19</cp:revision>
  <dcterms:created xsi:type="dcterms:W3CDTF">2015-02-04T02:15:48Z</dcterms:created>
  <dcterms:modified xsi:type="dcterms:W3CDTF">2015-03-18T14:13:35Z</dcterms:modified>
</cp:coreProperties>
</file>