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369" r:id="rId4"/>
    <p:sldId id="396" r:id="rId5"/>
    <p:sldId id="395" r:id="rId6"/>
    <p:sldId id="433" r:id="rId7"/>
    <p:sldId id="398" r:id="rId8"/>
    <p:sldId id="427" r:id="rId9"/>
    <p:sldId id="419" r:id="rId10"/>
    <p:sldId id="418" r:id="rId11"/>
    <p:sldId id="426" r:id="rId12"/>
    <p:sldId id="391" r:id="rId13"/>
    <p:sldId id="263" r:id="rId14"/>
    <p:sldId id="279" r:id="rId15"/>
    <p:sldId id="409" r:id="rId16"/>
    <p:sldId id="407" r:id="rId17"/>
    <p:sldId id="408" r:id="rId18"/>
    <p:sldId id="410" r:id="rId19"/>
    <p:sldId id="280" r:id="rId20"/>
    <p:sldId id="411" r:id="rId21"/>
    <p:sldId id="413" r:id="rId22"/>
    <p:sldId id="420" r:id="rId23"/>
    <p:sldId id="431" r:id="rId24"/>
    <p:sldId id="415" r:id="rId25"/>
    <p:sldId id="421" r:id="rId26"/>
    <p:sldId id="422" r:id="rId27"/>
    <p:sldId id="428" r:id="rId28"/>
    <p:sldId id="423" r:id="rId29"/>
    <p:sldId id="425" r:id="rId30"/>
    <p:sldId id="424" r:id="rId31"/>
    <p:sldId id="281" r:id="rId32"/>
    <p:sldId id="316" r:id="rId33"/>
    <p:sldId id="320" r:id="rId34"/>
    <p:sldId id="322" r:id="rId35"/>
    <p:sldId id="323" r:id="rId36"/>
    <p:sldId id="388" r:id="rId37"/>
    <p:sldId id="429" r:id="rId38"/>
    <p:sldId id="430" r:id="rId39"/>
    <p:sldId id="406" r:id="rId40"/>
    <p:sldId id="389" r:id="rId41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589" autoAdjust="0"/>
    <p:restoredTop sz="94660" autoAdjust="0"/>
  </p:normalViewPr>
  <p:slideViewPr>
    <p:cSldViewPr snapToGrid="0" showGuides="1">
      <p:cViewPr varScale="1">
        <p:scale>
          <a:sx n="109" d="100"/>
          <a:sy n="109" d="100"/>
        </p:scale>
        <p:origin x="234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2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C5CA6-D2D1-4F8E-8A19-26CFCF4B698F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B25D6-9D86-4BE2-8128-C00A98780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333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37731-2009-415B-AD2A-73292D911F37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BB286-6655-408C-8460-3CCD3BD1D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453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80026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475249"/>
            <a:ext cx="8046720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2708" y="3250345"/>
            <a:ext cx="8018584" cy="113877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874250" y="6083240"/>
            <a:ext cx="4065563" cy="4642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9127" y="4616388"/>
            <a:ext cx="5825039" cy="1698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307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81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523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91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 -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4776186" y="6081205"/>
            <a:ext cx="4367814" cy="6009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144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9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hem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-36288" y="5443"/>
            <a:ext cx="9180287" cy="465364"/>
            <a:chOff x="-36288" y="5443"/>
            <a:chExt cx="9180287" cy="465364"/>
          </a:xfrm>
        </p:grpSpPr>
        <p:sp>
          <p:nvSpPr>
            <p:cNvPr id="22" name="Freeform 21"/>
            <p:cNvSpPr/>
            <p:nvPr userDrawn="1"/>
          </p:nvSpPr>
          <p:spPr>
            <a:xfrm>
              <a:off x="-36288" y="5443"/>
              <a:ext cx="9180287" cy="465364"/>
            </a:xfrm>
            <a:custGeom>
              <a:avLst/>
              <a:gdLst>
                <a:gd name="connsiteX0" fmla="*/ 2808515 w 2808515"/>
                <a:gd name="connsiteY0" fmla="*/ 0 h 465364"/>
                <a:gd name="connsiteX1" fmla="*/ 1932215 w 2808515"/>
                <a:gd name="connsiteY1" fmla="*/ 0 h 465364"/>
                <a:gd name="connsiteX2" fmla="*/ 0 w 2808515"/>
                <a:gd name="connsiteY2" fmla="*/ 465364 h 465364"/>
                <a:gd name="connsiteX3" fmla="*/ 868136 w 2808515"/>
                <a:gd name="connsiteY3" fmla="*/ 465364 h 465364"/>
                <a:gd name="connsiteX4" fmla="*/ 2808515 w 2808515"/>
                <a:gd name="connsiteY4" fmla="*/ 0 h 465364"/>
                <a:gd name="connsiteX0" fmla="*/ 4231821 w 4231821"/>
                <a:gd name="connsiteY0" fmla="*/ 32657 h 498021"/>
                <a:gd name="connsiteX1" fmla="*/ 0 w 4231821"/>
                <a:gd name="connsiteY1" fmla="*/ 0 h 498021"/>
                <a:gd name="connsiteX2" fmla="*/ 1423306 w 4231821"/>
                <a:gd name="connsiteY2" fmla="*/ 498021 h 498021"/>
                <a:gd name="connsiteX3" fmla="*/ 2291442 w 4231821"/>
                <a:gd name="connsiteY3" fmla="*/ 498021 h 498021"/>
                <a:gd name="connsiteX4" fmla="*/ 4231821 w 4231821"/>
                <a:gd name="connsiteY4" fmla="*/ 32657 h 498021"/>
                <a:gd name="connsiteX0" fmla="*/ 7010399 w 7010399"/>
                <a:gd name="connsiteY0" fmla="*/ 0 h 465364"/>
                <a:gd name="connsiteX1" fmla="*/ 0 w 7010399"/>
                <a:gd name="connsiteY1" fmla="*/ 10886 h 465364"/>
                <a:gd name="connsiteX2" fmla="*/ 4201884 w 7010399"/>
                <a:gd name="connsiteY2" fmla="*/ 465364 h 465364"/>
                <a:gd name="connsiteX3" fmla="*/ 5070020 w 7010399"/>
                <a:gd name="connsiteY3" fmla="*/ 465364 h 465364"/>
                <a:gd name="connsiteX4" fmla="*/ 7010399 w 7010399"/>
                <a:gd name="connsiteY4" fmla="*/ 0 h 465364"/>
                <a:gd name="connsiteX0" fmla="*/ 8645978 w 8645978"/>
                <a:gd name="connsiteY0" fmla="*/ 0 h 465364"/>
                <a:gd name="connsiteX1" fmla="*/ 0 w 8645978"/>
                <a:gd name="connsiteY1" fmla="*/ 2722 h 465364"/>
                <a:gd name="connsiteX2" fmla="*/ 5837463 w 8645978"/>
                <a:gd name="connsiteY2" fmla="*/ 465364 h 465364"/>
                <a:gd name="connsiteX3" fmla="*/ 6705599 w 8645978"/>
                <a:gd name="connsiteY3" fmla="*/ 465364 h 465364"/>
                <a:gd name="connsiteX4" fmla="*/ 8645978 w 8645978"/>
                <a:gd name="connsiteY4" fmla="*/ 0 h 465364"/>
                <a:gd name="connsiteX0" fmla="*/ 9168493 w 9168493"/>
                <a:gd name="connsiteY0" fmla="*/ 0 h 465364"/>
                <a:gd name="connsiteX1" fmla="*/ 0 w 9168493"/>
                <a:gd name="connsiteY1" fmla="*/ 2722 h 465364"/>
                <a:gd name="connsiteX2" fmla="*/ 6359978 w 9168493"/>
                <a:gd name="connsiteY2" fmla="*/ 465364 h 465364"/>
                <a:gd name="connsiteX3" fmla="*/ 7228114 w 9168493"/>
                <a:gd name="connsiteY3" fmla="*/ 465364 h 465364"/>
                <a:gd name="connsiteX4" fmla="*/ 9168493 w 9168493"/>
                <a:gd name="connsiteY4" fmla="*/ 0 h 465364"/>
                <a:gd name="connsiteX0" fmla="*/ 9180287 w 9180287"/>
                <a:gd name="connsiteY0" fmla="*/ 0 h 465364"/>
                <a:gd name="connsiteX1" fmla="*/ 11794 w 9180287"/>
                <a:gd name="connsiteY1" fmla="*/ 2722 h 465364"/>
                <a:gd name="connsiteX2" fmla="*/ 0 w 9180287"/>
                <a:gd name="connsiteY2" fmla="*/ 465364 h 465364"/>
                <a:gd name="connsiteX3" fmla="*/ 7239908 w 9180287"/>
                <a:gd name="connsiteY3" fmla="*/ 465364 h 465364"/>
                <a:gd name="connsiteX4" fmla="*/ 9180287 w 9180287"/>
                <a:gd name="connsiteY4" fmla="*/ 0 h 465364"/>
                <a:gd name="connsiteX0" fmla="*/ 9180287 w 9180287"/>
                <a:gd name="connsiteY0" fmla="*/ 0 h 465364"/>
                <a:gd name="connsiteX1" fmla="*/ 11794 w 9180287"/>
                <a:gd name="connsiteY1" fmla="*/ 2722 h 465364"/>
                <a:gd name="connsiteX2" fmla="*/ 0 w 9180287"/>
                <a:gd name="connsiteY2" fmla="*/ 465364 h 465364"/>
                <a:gd name="connsiteX3" fmla="*/ 7239908 w 9180287"/>
                <a:gd name="connsiteY3" fmla="*/ 465364 h 465364"/>
                <a:gd name="connsiteX4" fmla="*/ 9180287 w 9180287"/>
                <a:gd name="connsiteY4" fmla="*/ 0 h 465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0287" h="465364">
                  <a:moveTo>
                    <a:pt x="9180287" y="0"/>
                  </a:moveTo>
                  <a:lnTo>
                    <a:pt x="11794" y="2722"/>
                  </a:lnTo>
                  <a:lnTo>
                    <a:pt x="0" y="465364"/>
                  </a:lnTo>
                  <a:lnTo>
                    <a:pt x="7239908" y="465364"/>
                  </a:lnTo>
                  <a:lnTo>
                    <a:pt x="91802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Freeform 1"/>
            <p:cNvSpPr/>
            <p:nvPr userDrawn="1"/>
          </p:nvSpPr>
          <p:spPr>
            <a:xfrm>
              <a:off x="2079171" y="5443"/>
              <a:ext cx="2808515" cy="465364"/>
            </a:xfrm>
            <a:custGeom>
              <a:avLst/>
              <a:gdLst>
                <a:gd name="connsiteX0" fmla="*/ 2808515 w 2808515"/>
                <a:gd name="connsiteY0" fmla="*/ 0 h 465364"/>
                <a:gd name="connsiteX1" fmla="*/ 1932215 w 2808515"/>
                <a:gd name="connsiteY1" fmla="*/ 0 h 465364"/>
                <a:gd name="connsiteX2" fmla="*/ 0 w 2808515"/>
                <a:gd name="connsiteY2" fmla="*/ 465364 h 465364"/>
                <a:gd name="connsiteX3" fmla="*/ 868136 w 2808515"/>
                <a:gd name="connsiteY3" fmla="*/ 465364 h 465364"/>
                <a:gd name="connsiteX4" fmla="*/ 2808515 w 2808515"/>
                <a:gd name="connsiteY4" fmla="*/ 0 h 465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08515" h="465364">
                  <a:moveTo>
                    <a:pt x="2808515" y="0"/>
                  </a:moveTo>
                  <a:lnTo>
                    <a:pt x="1932215" y="0"/>
                  </a:lnTo>
                  <a:lnTo>
                    <a:pt x="0" y="465364"/>
                  </a:lnTo>
                  <a:lnTo>
                    <a:pt x="868136" y="465364"/>
                  </a:lnTo>
                  <a:lnTo>
                    <a:pt x="280851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 19"/>
            <p:cNvSpPr/>
            <p:nvPr userDrawn="1"/>
          </p:nvSpPr>
          <p:spPr>
            <a:xfrm>
              <a:off x="3807278" y="5443"/>
              <a:ext cx="2808515" cy="465364"/>
            </a:xfrm>
            <a:custGeom>
              <a:avLst/>
              <a:gdLst>
                <a:gd name="connsiteX0" fmla="*/ 2808515 w 2808515"/>
                <a:gd name="connsiteY0" fmla="*/ 0 h 465364"/>
                <a:gd name="connsiteX1" fmla="*/ 1932215 w 2808515"/>
                <a:gd name="connsiteY1" fmla="*/ 0 h 465364"/>
                <a:gd name="connsiteX2" fmla="*/ 0 w 2808515"/>
                <a:gd name="connsiteY2" fmla="*/ 465364 h 465364"/>
                <a:gd name="connsiteX3" fmla="*/ 868136 w 2808515"/>
                <a:gd name="connsiteY3" fmla="*/ 465364 h 465364"/>
                <a:gd name="connsiteX4" fmla="*/ 2808515 w 2808515"/>
                <a:gd name="connsiteY4" fmla="*/ 0 h 465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08515" h="465364">
                  <a:moveTo>
                    <a:pt x="2808515" y="0"/>
                  </a:moveTo>
                  <a:lnTo>
                    <a:pt x="1932215" y="0"/>
                  </a:lnTo>
                  <a:lnTo>
                    <a:pt x="0" y="465364"/>
                  </a:lnTo>
                  <a:lnTo>
                    <a:pt x="868136" y="465364"/>
                  </a:lnTo>
                  <a:lnTo>
                    <a:pt x="280851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/>
            <p:cNvSpPr/>
            <p:nvPr userDrawn="1"/>
          </p:nvSpPr>
          <p:spPr>
            <a:xfrm>
              <a:off x="5494563" y="5443"/>
              <a:ext cx="2808515" cy="465364"/>
            </a:xfrm>
            <a:custGeom>
              <a:avLst/>
              <a:gdLst>
                <a:gd name="connsiteX0" fmla="*/ 2808515 w 2808515"/>
                <a:gd name="connsiteY0" fmla="*/ 0 h 465364"/>
                <a:gd name="connsiteX1" fmla="*/ 1932215 w 2808515"/>
                <a:gd name="connsiteY1" fmla="*/ 0 h 465364"/>
                <a:gd name="connsiteX2" fmla="*/ 0 w 2808515"/>
                <a:gd name="connsiteY2" fmla="*/ 465364 h 465364"/>
                <a:gd name="connsiteX3" fmla="*/ 868136 w 2808515"/>
                <a:gd name="connsiteY3" fmla="*/ 465364 h 465364"/>
                <a:gd name="connsiteX4" fmla="*/ 2808515 w 2808515"/>
                <a:gd name="connsiteY4" fmla="*/ 0 h 465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08515" h="465364">
                  <a:moveTo>
                    <a:pt x="2808515" y="0"/>
                  </a:moveTo>
                  <a:lnTo>
                    <a:pt x="1932215" y="0"/>
                  </a:lnTo>
                  <a:lnTo>
                    <a:pt x="0" y="465364"/>
                  </a:lnTo>
                  <a:lnTo>
                    <a:pt x="868136" y="465364"/>
                  </a:lnTo>
                  <a:lnTo>
                    <a:pt x="280851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 userDrawn="1"/>
        </p:nvGrpSpPr>
        <p:grpSpPr>
          <a:xfrm rot="10800000">
            <a:off x="0" y="6406704"/>
            <a:ext cx="9180287" cy="465364"/>
            <a:chOff x="-36288" y="5443"/>
            <a:chExt cx="9180287" cy="465364"/>
          </a:xfrm>
        </p:grpSpPr>
        <p:sp>
          <p:nvSpPr>
            <p:cNvPr id="25" name="Freeform 24"/>
            <p:cNvSpPr/>
            <p:nvPr userDrawn="1"/>
          </p:nvSpPr>
          <p:spPr>
            <a:xfrm>
              <a:off x="-36288" y="5443"/>
              <a:ext cx="9180287" cy="465364"/>
            </a:xfrm>
            <a:custGeom>
              <a:avLst/>
              <a:gdLst>
                <a:gd name="connsiteX0" fmla="*/ 2808515 w 2808515"/>
                <a:gd name="connsiteY0" fmla="*/ 0 h 465364"/>
                <a:gd name="connsiteX1" fmla="*/ 1932215 w 2808515"/>
                <a:gd name="connsiteY1" fmla="*/ 0 h 465364"/>
                <a:gd name="connsiteX2" fmla="*/ 0 w 2808515"/>
                <a:gd name="connsiteY2" fmla="*/ 465364 h 465364"/>
                <a:gd name="connsiteX3" fmla="*/ 868136 w 2808515"/>
                <a:gd name="connsiteY3" fmla="*/ 465364 h 465364"/>
                <a:gd name="connsiteX4" fmla="*/ 2808515 w 2808515"/>
                <a:gd name="connsiteY4" fmla="*/ 0 h 465364"/>
                <a:gd name="connsiteX0" fmla="*/ 4231821 w 4231821"/>
                <a:gd name="connsiteY0" fmla="*/ 32657 h 498021"/>
                <a:gd name="connsiteX1" fmla="*/ 0 w 4231821"/>
                <a:gd name="connsiteY1" fmla="*/ 0 h 498021"/>
                <a:gd name="connsiteX2" fmla="*/ 1423306 w 4231821"/>
                <a:gd name="connsiteY2" fmla="*/ 498021 h 498021"/>
                <a:gd name="connsiteX3" fmla="*/ 2291442 w 4231821"/>
                <a:gd name="connsiteY3" fmla="*/ 498021 h 498021"/>
                <a:gd name="connsiteX4" fmla="*/ 4231821 w 4231821"/>
                <a:gd name="connsiteY4" fmla="*/ 32657 h 498021"/>
                <a:gd name="connsiteX0" fmla="*/ 7010399 w 7010399"/>
                <a:gd name="connsiteY0" fmla="*/ 0 h 465364"/>
                <a:gd name="connsiteX1" fmla="*/ 0 w 7010399"/>
                <a:gd name="connsiteY1" fmla="*/ 10886 h 465364"/>
                <a:gd name="connsiteX2" fmla="*/ 4201884 w 7010399"/>
                <a:gd name="connsiteY2" fmla="*/ 465364 h 465364"/>
                <a:gd name="connsiteX3" fmla="*/ 5070020 w 7010399"/>
                <a:gd name="connsiteY3" fmla="*/ 465364 h 465364"/>
                <a:gd name="connsiteX4" fmla="*/ 7010399 w 7010399"/>
                <a:gd name="connsiteY4" fmla="*/ 0 h 465364"/>
                <a:gd name="connsiteX0" fmla="*/ 8645978 w 8645978"/>
                <a:gd name="connsiteY0" fmla="*/ 0 h 465364"/>
                <a:gd name="connsiteX1" fmla="*/ 0 w 8645978"/>
                <a:gd name="connsiteY1" fmla="*/ 2722 h 465364"/>
                <a:gd name="connsiteX2" fmla="*/ 5837463 w 8645978"/>
                <a:gd name="connsiteY2" fmla="*/ 465364 h 465364"/>
                <a:gd name="connsiteX3" fmla="*/ 6705599 w 8645978"/>
                <a:gd name="connsiteY3" fmla="*/ 465364 h 465364"/>
                <a:gd name="connsiteX4" fmla="*/ 8645978 w 8645978"/>
                <a:gd name="connsiteY4" fmla="*/ 0 h 465364"/>
                <a:gd name="connsiteX0" fmla="*/ 9168493 w 9168493"/>
                <a:gd name="connsiteY0" fmla="*/ 0 h 465364"/>
                <a:gd name="connsiteX1" fmla="*/ 0 w 9168493"/>
                <a:gd name="connsiteY1" fmla="*/ 2722 h 465364"/>
                <a:gd name="connsiteX2" fmla="*/ 6359978 w 9168493"/>
                <a:gd name="connsiteY2" fmla="*/ 465364 h 465364"/>
                <a:gd name="connsiteX3" fmla="*/ 7228114 w 9168493"/>
                <a:gd name="connsiteY3" fmla="*/ 465364 h 465364"/>
                <a:gd name="connsiteX4" fmla="*/ 9168493 w 9168493"/>
                <a:gd name="connsiteY4" fmla="*/ 0 h 465364"/>
                <a:gd name="connsiteX0" fmla="*/ 9180287 w 9180287"/>
                <a:gd name="connsiteY0" fmla="*/ 0 h 465364"/>
                <a:gd name="connsiteX1" fmla="*/ 11794 w 9180287"/>
                <a:gd name="connsiteY1" fmla="*/ 2722 h 465364"/>
                <a:gd name="connsiteX2" fmla="*/ 0 w 9180287"/>
                <a:gd name="connsiteY2" fmla="*/ 465364 h 465364"/>
                <a:gd name="connsiteX3" fmla="*/ 7239908 w 9180287"/>
                <a:gd name="connsiteY3" fmla="*/ 465364 h 465364"/>
                <a:gd name="connsiteX4" fmla="*/ 9180287 w 9180287"/>
                <a:gd name="connsiteY4" fmla="*/ 0 h 465364"/>
                <a:gd name="connsiteX0" fmla="*/ 9180287 w 9180287"/>
                <a:gd name="connsiteY0" fmla="*/ 0 h 465364"/>
                <a:gd name="connsiteX1" fmla="*/ 11794 w 9180287"/>
                <a:gd name="connsiteY1" fmla="*/ 2722 h 465364"/>
                <a:gd name="connsiteX2" fmla="*/ 0 w 9180287"/>
                <a:gd name="connsiteY2" fmla="*/ 465364 h 465364"/>
                <a:gd name="connsiteX3" fmla="*/ 7239908 w 9180287"/>
                <a:gd name="connsiteY3" fmla="*/ 465364 h 465364"/>
                <a:gd name="connsiteX4" fmla="*/ 9180287 w 9180287"/>
                <a:gd name="connsiteY4" fmla="*/ 0 h 465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0287" h="465364">
                  <a:moveTo>
                    <a:pt x="9180287" y="0"/>
                  </a:moveTo>
                  <a:lnTo>
                    <a:pt x="11794" y="2722"/>
                  </a:lnTo>
                  <a:lnTo>
                    <a:pt x="0" y="465364"/>
                  </a:lnTo>
                  <a:lnTo>
                    <a:pt x="7239908" y="465364"/>
                  </a:lnTo>
                  <a:lnTo>
                    <a:pt x="91802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 25"/>
            <p:cNvSpPr/>
            <p:nvPr userDrawn="1"/>
          </p:nvSpPr>
          <p:spPr>
            <a:xfrm>
              <a:off x="2079171" y="5443"/>
              <a:ext cx="2808515" cy="465364"/>
            </a:xfrm>
            <a:custGeom>
              <a:avLst/>
              <a:gdLst>
                <a:gd name="connsiteX0" fmla="*/ 2808515 w 2808515"/>
                <a:gd name="connsiteY0" fmla="*/ 0 h 465364"/>
                <a:gd name="connsiteX1" fmla="*/ 1932215 w 2808515"/>
                <a:gd name="connsiteY1" fmla="*/ 0 h 465364"/>
                <a:gd name="connsiteX2" fmla="*/ 0 w 2808515"/>
                <a:gd name="connsiteY2" fmla="*/ 465364 h 465364"/>
                <a:gd name="connsiteX3" fmla="*/ 868136 w 2808515"/>
                <a:gd name="connsiteY3" fmla="*/ 465364 h 465364"/>
                <a:gd name="connsiteX4" fmla="*/ 2808515 w 2808515"/>
                <a:gd name="connsiteY4" fmla="*/ 0 h 465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08515" h="465364">
                  <a:moveTo>
                    <a:pt x="2808515" y="0"/>
                  </a:moveTo>
                  <a:lnTo>
                    <a:pt x="1932215" y="0"/>
                  </a:lnTo>
                  <a:lnTo>
                    <a:pt x="0" y="465364"/>
                  </a:lnTo>
                  <a:lnTo>
                    <a:pt x="868136" y="465364"/>
                  </a:lnTo>
                  <a:lnTo>
                    <a:pt x="280851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 26"/>
            <p:cNvSpPr/>
            <p:nvPr userDrawn="1"/>
          </p:nvSpPr>
          <p:spPr>
            <a:xfrm>
              <a:off x="3807278" y="5443"/>
              <a:ext cx="2808515" cy="465364"/>
            </a:xfrm>
            <a:custGeom>
              <a:avLst/>
              <a:gdLst>
                <a:gd name="connsiteX0" fmla="*/ 2808515 w 2808515"/>
                <a:gd name="connsiteY0" fmla="*/ 0 h 465364"/>
                <a:gd name="connsiteX1" fmla="*/ 1932215 w 2808515"/>
                <a:gd name="connsiteY1" fmla="*/ 0 h 465364"/>
                <a:gd name="connsiteX2" fmla="*/ 0 w 2808515"/>
                <a:gd name="connsiteY2" fmla="*/ 465364 h 465364"/>
                <a:gd name="connsiteX3" fmla="*/ 868136 w 2808515"/>
                <a:gd name="connsiteY3" fmla="*/ 465364 h 465364"/>
                <a:gd name="connsiteX4" fmla="*/ 2808515 w 2808515"/>
                <a:gd name="connsiteY4" fmla="*/ 0 h 465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08515" h="465364">
                  <a:moveTo>
                    <a:pt x="2808515" y="0"/>
                  </a:moveTo>
                  <a:lnTo>
                    <a:pt x="1932215" y="0"/>
                  </a:lnTo>
                  <a:lnTo>
                    <a:pt x="0" y="465364"/>
                  </a:lnTo>
                  <a:lnTo>
                    <a:pt x="868136" y="465364"/>
                  </a:lnTo>
                  <a:lnTo>
                    <a:pt x="280851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 27"/>
            <p:cNvSpPr/>
            <p:nvPr userDrawn="1"/>
          </p:nvSpPr>
          <p:spPr>
            <a:xfrm>
              <a:off x="5494563" y="5443"/>
              <a:ext cx="2808515" cy="465364"/>
            </a:xfrm>
            <a:custGeom>
              <a:avLst/>
              <a:gdLst>
                <a:gd name="connsiteX0" fmla="*/ 2808515 w 2808515"/>
                <a:gd name="connsiteY0" fmla="*/ 0 h 465364"/>
                <a:gd name="connsiteX1" fmla="*/ 1932215 w 2808515"/>
                <a:gd name="connsiteY1" fmla="*/ 0 h 465364"/>
                <a:gd name="connsiteX2" fmla="*/ 0 w 2808515"/>
                <a:gd name="connsiteY2" fmla="*/ 465364 h 465364"/>
                <a:gd name="connsiteX3" fmla="*/ 868136 w 2808515"/>
                <a:gd name="connsiteY3" fmla="*/ 465364 h 465364"/>
                <a:gd name="connsiteX4" fmla="*/ 2808515 w 2808515"/>
                <a:gd name="connsiteY4" fmla="*/ 0 h 465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08515" h="465364">
                  <a:moveTo>
                    <a:pt x="2808515" y="0"/>
                  </a:moveTo>
                  <a:lnTo>
                    <a:pt x="1932215" y="0"/>
                  </a:lnTo>
                  <a:lnTo>
                    <a:pt x="0" y="465364"/>
                  </a:lnTo>
                  <a:lnTo>
                    <a:pt x="868136" y="465364"/>
                  </a:lnTo>
                  <a:lnTo>
                    <a:pt x="280851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43" y="2121126"/>
            <a:ext cx="8213824" cy="2395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23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6097" y="126609"/>
            <a:ext cx="8384345" cy="11119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8033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B727E-5B2C-4310-AB66-CE5561C8F44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-4035" y="1"/>
            <a:ext cx="9133966" cy="126608"/>
            <a:chOff x="-211015" y="1"/>
            <a:chExt cx="9355014" cy="129672"/>
          </a:xfrm>
        </p:grpSpPr>
        <p:sp>
          <p:nvSpPr>
            <p:cNvPr id="16" name="Freeform 15"/>
            <p:cNvSpPr/>
            <p:nvPr userDrawn="1"/>
          </p:nvSpPr>
          <p:spPr>
            <a:xfrm flipH="1">
              <a:off x="1012873" y="1"/>
              <a:ext cx="8131126" cy="129672"/>
            </a:xfrm>
            <a:custGeom>
              <a:avLst/>
              <a:gdLst>
                <a:gd name="connsiteX0" fmla="*/ 8476090 w 8476090"/>
                <a:gd name="connsiteY0" fmla="*/ 135173 h 135173"/>
                <a:gd name="connsiteX1" fmla="*/ 564542 w 8476090"/>
                <a:gd name="connsiteY1" fmla="*/ 135173 h 135173"/>
                <a:gd name="connsiteX2" fmla="*/ 0 w 8476090"/>
                <a:gd name="connsiteY2" fmla="*/ 0 h 135173"/>
                <a:gd name="connsiteX3" fmla="*/ 8476090 w 8476090"/>
                <a:gd name="connsiteY3" fmla="*/ 0 h 135173"/>
                <a:gd name="connsiteX4" fmla="*/ 8476090 w 8476090"/>
                <a:gd name="connsiteY4" fmla="*/ 135173 h 135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76090" h="135173">
                  <a:moveTo>
                    <a:pt x="8476090" y="135173"/>
                  </a:moveTo>
                  <a:lnTo>
                    <a:pt x="564542" y="135173"/>
                  </a:lnTo>
                  <a:lnTo>
                    <a:pt x="0" y="0"/>
                  </a:lnTo>
                  <a:lnTo>
                    <a:pt x="8476090" y="0"/>
                  </a:lnTo>
                  <a:lnTo>
                    <a:pt x="8476090" y="13517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 19"/>
            <p:cNvSpPr/>
            <p:nvPr userDrawn="1"/>
          </p:nvSpPr>
          <p:spPr>
            <a:xfrm flipH="1">
              <a:off x="808890" y="1"/>
              <a:ext cx="8131126" cy="129672"/>
            </a:xfrm>
            <a:custGeom>
              <a:avLst/>
              <a:gdLst>
                <a:gd name="connsiteX0" fmla="*/ 8476090 w 8476090"/>
                <a:gd name="connsiteY0" fmla="*/ 135173 h 135173"/>
                <a:gd name="connsiteX1" fmla="*/ 564542 w 8476090"/>
                <a:gd name="connsiteY1" fmla="*/ 135173 h 135173"/>
                <a:gd name="connsiteX2" fmla="*/ 0 w 8476090"/>
                <a:gd name="connsiteY2" fmla="*/ 0 h 135173"/>
                <a:gd name="connsiteX3" fmla="*/ 8476090 w 8476090"/>
                <a:gd name="connsiteY3" fmla="*/ 0 h 135173"/>
                <a:gd name="connsiteX4" fmla="*/ 8476090 w 8476090"/>
                <a:gd name="connsiteY4" fmla="*/ 135173 h 135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76090" h="135173">
                  <a:moveTo>
                    <a:pt x="8476090" y="135173"/>
                  </a:moveTo>
                  <a:lnTo>
                    <a:pt x="564542" y="135173"/>
                  </a:lnTo>
                  <a:lnTo>
                    <a:pt x="0" y="0"/>
                  </a:lnTo>
                  <a:lnTo>
                    <a:pt x="8476090" y="0"/>
                  </a:lnTo>
                  <a:lnTo>
                    <a:pt x="8476090" y="13517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/>
            <p:cNvSpPr/>
            <p:nvPr userDrawn="1"/>
          </p:nvSpPr>
          <p:spPr>
            <a:xfrm flipH="1">
              <a:off x="604909" y="1"/>
              <a:ext cx="8131126" cy="129672"/>
            </a:xfrm>
            <a:custGeom>
              <a:avLst/>
              <a:gdLst>
                <a:gd name="connsiteX0" fmla="*/ 8476090 w 8476090"/>
                <a:gd name="connsiteY0" fmla="*/ 135173 h 135173"/>
                <a:gd name="connsiteX1" fmla="*/ 564542 w 8476090"/>
                <a:gd name="connsiteY1" fmla="*/ 135173 h 135173"/>
                <a:gd name="connsiteX2" fmla="*/ 0 w 8476090"/>
                <a:gd name="connsiteY2" fmla="*/ 0 h 135173"/>
                <a:gd name="connsiteX3" fmla="*/ 8476090 w 8476090"/>
                <a:gd name="connsiteY3" fmla="*/ 0 h 135173"/>
                <a:gd name="connsiteX4" fmla="*/ 8476090 w 8476090"/>
                <a:gd name="connsiteY4" fmla="*/ 135173 h 135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76090" h="135173">
                  <a:moveTo>
                    <a:pt x="8476090" y="135173"/>
                  </a:moveTo>
                  <a:lnTo>
                    <a:pt x="564542" y="135173"/>
                  </a:lnTo>
                  <a:lnTo>
                    <a:pt x="0" y="0"/>
                  </a:lnTo>
                  <a:lnTo>
                    <a:pt x="8476090" y="0"/>
                  </a:lnTo>
                  <a:lnTo>
                    <a:pt x="8476090" y="13517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21"/>
            <p:cNvSpPr/>
            <p:nvPr userDrawn="1"/>
          </p:nvSpPr>
          <p:spPr>
            <a:xfrm flipH="1">
              <a:off x="400928" y="1"/>
              <a:ext cx="8131126" cy="129672"/>
            </a:xfrm>
            <a:custGeom>
              <a:avLst/>
              <a:gdLst>
                <a:gd name="connsiteX0" fmla="*/ 8476090 w 8476090"/>
                <a:gd name="connsiteY0" fmla="*/ 135173 h 135173"/>
                <a:gd name="connsiteX1" fmla="*/ 564542 w 8476090"/>
                <a:gd name="connsiteY1" fmla="*/ 135173 h 135173"/>
                <a:gd name="connsiteX2" fmla="*/ 0 w 8476090"/>
                <a:gd name="connsiteY2" fmla="*/ 0 h 135173"/>
                <a:gd name="connsiteX3" fmla="*/ 8476090 w 8476090"/>
                <a:gd name="connsiteY3" fmla="*/ 0 h 135173"/>
                <a:gd name="connsiteX4" fmla="*/ 8476090 w 8476090"/>
                <a:gd name="connsiteY4" fmla="*/ 135173 h 135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76090" h="135173">
                  <a:moveTo>
                    <a:pt x="8476090" y="135173"/>
                  </a:moveTo>
                  <a:lnTo>
                    <a:pt x="564542" y="135173"/>
                  </a:lnTo>
                  <a:lnTo>
                    <a:pt x="0" y="0"/>
                  </a:lnTo>
                  <a:lnTo>
                    <a:pt x="8476090" y="0"/>
                  </a:lnTo>
                  <a:lnTo>
                    <a:pt x="8476090" y="13517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 22"/>
            <p:cNvSpPr/>
            <p:nvPr userDrawn="1"/>
          </p:nvSpPr>
          <p:spPr>
            <a:xfrm flipH="1">
              <a:off x="196947" y="1"/>
              <a:ext cx="8131126" cy="129672"/>
            </a:xfrm>
            <a:custGeom>
              <a:avLst/>
              <a:gdLst>
                <a:gd name="connsiteX0" fmla="*/ 8476090 w 8476090"/>
                <a:gd name="connsiteY0" fmla="*/ 135173 h 135173"/>
                <a:gd name="connsiteX1" fmla="*/ 564542 w 8476090"/>
                <a:gd name="connsiteY1" fmla="*/ 135173 h 135173"/>
                <a:gd name="connsiteX2" fmla="*/ 0 w 8476090"/>
                <a:gd name="connsiteY2" fmla="*/ 0 h 135173"/>
                <a:gd name="connsiteX3" fmla="*/ 8476090 w 8476090"/>
                <a:gd name="connsiteY3" fmla="*/ 0 h 135173"/>
                <a:gd name="connsiteX4" fmla="*/ 8476090 w 8476090"/>
                <a:gd name="connsiteY4" fmla="*/ 135173 h 135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76090" h="135173">
                  <a:moveTo>
                    <a:pt x="8476090" y="135173"/>
                  </a:moveTo>
                  <a:lnTo>
                    <a:pt x="564542" y="135173"/>
                  </a:lnTo>
                  <a:lnTo>
                    <a:pt x="0" y="0"/>
                  </a:lnTo>
                  <a:lnTo>
                    <a:pt x="8476090" y="0"/>
                  </a:lnTo>
                  <a:lnTo>
                    <a:pt x="8476090" y="13517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/>
            <p:cNvSpPr/>
            <p:nvPr userDrawn="1"/>
          </p:nvSpPr>
          <p:spPr>
            <a:xfrm flipH="1">
              <a:off x="-7034" y="1"/>
              <a:ext cx="8131126" cy="129672"/>
            </a:xfrm>
            <a:custGeom>
              <a:avLst/>
              <a:gdLst>
                <a:gd name="connsiteX0" fmla="*/ 8476090 w 8476090"/>
                <a:gd name="connsiteY0" fmla="*/ 135173 h 135173"/>
                <a:gd name="connsiteX1" fmla="*/ 564542 w 8476090"/>
                <a:gd name="connsiteY1" fmla="*/ 135173 h 135173"/>
                <a:gd name="connsiteX2" fmla="*/ 0 w 8476090"/>
                <a:gd name="connsiteY2" fmla="*/ 0 h 135173"/>
                <a:gd name="connsiteX3" fmla="*/ 8476090 w 8476090"/>
                <a:gd name="connsiteY3" fmla="*/ 0 h 135173"/>
                <a:gd name="connsiteX4" fmla="*/ 8476090 w 8476090"/>
                <a:gd name="connsiteY4" fmla="*/ 135173 h 135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76090" h="135173">
                  <a:moveTo>
                    <a:pt x="8476090" y="135173"/>
                  </a:moveTo>
                  <a:lnTo>
                    <a:pt x="564542" y="135173"/>
                  </a:lnTo>
                  <a:lnTo>
                    <a:pt x="0" y="0"/>
                  </a:lnTo>
                  <a:lnTo>
                    <a:pt x="8476090" y="0"/>
                  </a:lnTo>
                  <a:lnTo>
                    <a:pt x="8476090" y="13517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 24"/>
            <p:cNvSpPr/>
            <p:nvPr userDrawn="1"/>
          </p:nvSpPr>
          <p:spPr>
            <a:xfrm flipH="1">
              <a:off x="-211015" y="1"/>
              <a:ext cx="8131126" cy="129672"/>
            </a:xfrm>
            <a:custGeom>
              <a:avLst/>
              <a:gdLst>
                <a:gd name="connsiteX0" fmla="*/ 8476090 w 8476090"/>
                <a:gd name="connsiteY0" fmla="*/ 135173 h 135173"/>
                <a:gd name="connsiteX1" fmla="*/ 564542 w 8476090"/>
                <a:gd name="connsiteY1" fmla="*/ 135173 h 135173"/>
                <a:gd name="connsiteX2" fmla="*/ 0 w 8476090"/>
                <a:gd name="connsiteY2" fmla="*/ 0 h 135173"/>
                <a:gd name="connsiteX3" fmla="*/ 8476090 w 8476090"/>
                <a:gd name="connsiteY3" fmla="*/ 0 h 135173"/>
                <a:gd name="connsiteX4" fmla="*/ 8476090 w 8476090"/>
                <a:gd name="connsiteY4" fmla="*/ 135173 h 135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76090" h="135173">
                  <a:moveTo>
                    <a:pt x="8476090" y="135173"/>
                  </a:moveTo>
                  <a:lnTo>
                    <a:pt x="564542" y="135173"/>
                  </a:lnTo>
                  <a:lnTo>
                    <a:pt x="0" y="0"/>
                  </a:lnTo>
                  <a:lnTo>
                    <a:pt x="8476090" y="0"/>
                  </a:lnTo>
                  <a:lnTo>
                    <a:pt x="8476090" y="13517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 rot="10800000">
            <a:off x="-4035" y="6731392"/>
            <a:ext cx="9133966" cy="126608"/>
            <a:chOff x="-211015" y="1"/>
            <a:chExt cx="9355014" cy="129672"/>
          </a:xfrm>
        </p:grpSpPr>
        <p:sp>
          <p:nvSpPr>
            <p:cNvPr id="28" name="Freeform 27"/>
            <p:cNvSpPr/>
            <p:nvPr userDrawn="1"/>
          </p:nvSpPr>
          <p:spPr>
            <a:xfrm flipH="1">
              <a:off x="1012873" y="1"/>
              <a:ext cx="8131126" cy="129672"/>
            </a:xfrm>
            <a:custGeom>
              <a:avLst/>
              <a:gdLst>
                <a:gd name="connsiteX0" fmla="*/ 8476090 w 8476090"/>
                <a:gd name="connsiteY0" fmla="*/ 135173 h 135173"/>
                <a:gd name="connsiteX1" fmla="*/ 564542 w 8476090"/>
                <a:gd name="connsiteY1" fmla="*/ 135173 h 135173"/>
                <a:gd name="connsiteX2" fmla="*/ 0 w 8476090"/>
                <a:gd name="connsiteY2" fmla="*/ 0 h 135173"/>
                <a:gd name="connsiteX3" fmla="*/ 8476090 w 8476090"/>
                <a:gd name="connsiteY3" fmla="*/ 0 h 135173"/>
                <a:gd name="connsiteX4" fmla="*/ 8476090 w 8476090"/>
                <a:gd name="connsiteY4" fmla="*/ 135173 h 135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76090" h="135173">
                  <a:moveTo>
                    <a:pt x="8476090" y="135173"/>
                  </a:moveTo>
                  <a:lnTo>
                    <a:pt x="564542" y="135173"/>
                  </a:lnTo>
                  <a:lnTo>
                    <a:pt x="0" y="0"/>
                  </a:lnTo>
                  <a:lnTo>
                    <a:pt x="8476090" y="0"/>
                  </a:lnTo>
                  <a:lnTo>
                    <a:pt x="8476090" y="13517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/>
            <p:cNvSpPr/>
            <p:nvPr userDrawn="1"/>
          </p:nvSpPr>
          <p:spPr>
            <a:xfrm flipH="1">
              <a:off x="808890" y="1"/>
              <a:ext cx="8131126" cy="129672"/>
            </a:xfrm>
            <a:custGeom>
              <a:avLst/>
              <a:gdLst>
                <a:gd name="connsiteX0" fmla="*/ 8476090 w 8476090"/>
                <a:gd name="connsiteY0" fmla="*/ 135173 h 135173"/>
                <a:gd name="connsiteX1" fmla="*/ 564542 w 8476090"/>
                <a:gd name="connsiteY1" fmla="*/ 135173 h 135173"/>
                <a:gd name="connsiteX2" fmla="*/ 0 w 8476090"/>
                <a:gd name="connsiteY2" fmla="*/ 0 h 135173"/>
                <a:gd name="connsiteX3" fmla="*/ 8476090 w 8476090"/>
                <a:gd name="connsiteY3" fmla="*/ 0 h 135173"/>
                <a:gd name="connsiteX4" fmla="*/ 8476090 w 8476090"/>
                <a:gd name="connsiteY4" fmla="*/ 135173 h 135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76090" h="135173">
                  <a:moveTo>
                    <a:pt x="8476090" y="135173"/>
                  </a:moveTo>
                  <a:lnTo>
                    <a:pt x="564542" y="135173"/>
                  </a:lnTo>
                  <a:lnTo>
                    <a:pt x="0" y="0"/>
                  </a:lnTo>
                  <a:lnTo>
                    <a:pt x="8476090" y="0"/>
                  </a:lnTo>
                  <a:lnTo>
                    <a:pt x="8476090" y="13517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 29"/>
            <p:cNvSpPr/>
            <p:nvPr userDrawn="1"/>
          </p:nvSpPr>
          <p:spPr>
            <a:xfrm flipH="1">
              <a:off x="604909" y="1"/>
              <a:ext cx="8131126" cy="129672"/>
            </a:xfrm>
            <a:custGeom>
              <a:avLst/>
              <a:gdLst>
                <a:gd name="connsiteX0" fmla="*/ 8476090 w 8476090"/>
                <a:gd name="connsiteY0" fmla="*/ 135173 h 135173"/>
                <a:gd name="connsiteX1" fmla="*/ 564542 w 8476090"/>
                <a:gd name="connsiteY1" fmla="*/ 135173 h 135173"/>
                <a:gd name="connsiteX2" fmla="*/ 0 w 8476090"/>
                <a:gd name="connsiteY2" fmla="*/ 0 h 135173"/>
                <a:gd name="connsiteX3" fmla="*/ 8476090 w 8476090"/>
                <a:gd name="connsiteY3" fmla="*/ 0 h 135173"/>
                <a:gd name="connsiteX4" fmla="*/ 8476090 w 8476090"/>
                <a:gd name="connsiteY4" fmla="*/ 135173 h 135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76090" h="135173">
                  <a:moveTo>
                    <a:pt x="8476090" y="135173"/>
                  </a:moveTo>
                  <a:lnTo>
                    <a:pt x="564542" y="135173"/>
                  </a:lnTo>
                  <a:lnTo>
                    <a:pt x="0" y="0"/>
                  </a:lnTo>
                  <a:lnTo>
                    <a:pt x="8476090" y="0"/>
                  </a:lnTo>
                  <a:lnTo>
                    <a:pt x="8476090" y="13517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 30"/>
            <p:cNvSpPr/>
            <p:nvPr userDrawn="1"/>
          </p:nvSpPr>
          <p:spPr>
            <a:xfrm flipH="1">
              <a:off x="400928" y="1"/>
              <a:ext cx="8131126" cy="129672"/>
            </a:xfrm>
            <a:custGeom>
              <a:avLst/>
              <a:gdLst>
                <a:gd name="connsiteX0" fmla="*/ 8476090 w 8476090"/>
                <a:gd name="connsiteY0" fmla="*/ 135173 h 135173"/>
                <a:gd name="connsiteX1" fmla="*/ 564542 w 8476090"/>
                <a:gd name="connsiteY1" fmla="*/ 135173 h 135173"/>
                <a:gd name="connsiteX2" fmla="*/ 0 w 8476090"/>
                <a:gd name="connsiteY2" fmla="*/ 0 h 135173"/>
                <a:gd name="connsiteX3" fmla="*/ 8476090 w 8476090"/>
                <a:gd name="connsiteY3" fmla="*/ 0 h 135173"/>
                <a:gd name="connsiteX4" fmla="*/ 8476090 w 8476090"/>
                <a:gd name="connsiteY4" fmla="*/ 135173 h 135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76090" h="135173">
                  <a:moveTo>
                    <a:pt x="8476090" y="135173"/>
                  </a:moveTo>
                  <a:lnTo>
                    <a:pt x="564542" y="135173"/>
                  </a:lnTo>
                  <a:lnTo>
                    <a:pt x="0" y="0"/>
                  </a:lnTo>
                  <a:lnTo>
                    <a:pt x="8476090" y="0"/>
                  </a:lnTo>
                  <a:lnTo>
                    <a:pt x="8476090" y="13517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 31"/>
            <p:cNvSpPr/>
            <p:nvPr userDrawn="1"/>
          </p:nvSpPr>
          <p:spPr>
            <a:xfrm flipH="1">
              <a:off x="196947" y="1"/>
              <a:ext cx="8131126" cy="129672"/>
            </a:xfrm>
            <a:custGeom>
              <a:avLst/>
              <a:gdLst>
                <a:gd name="connsiteX0" fmla="*/ 8476090 w 8476090"/>
                <a:gd name="connsiteY0" fmla="*/ 135173 h 135173"/>
                <a:gd name="connsiteX1" fmla="*/ 564542 w 8476090"/>
                <a:gd name="connsiteY1" fmla="*/ 135173 h 135173"/>
                <a:gd name="connsiteX2" fmla="*/ 0 w 8476090"/>
                <a:gd name="connsiteY2" fmla="*/ 0 h 135173"/>
                <a:gd name="connsiteX3" fmla="*/ 8476090 w 8476090"/>
                <a:gd name="connsiteY3" fmla="*/ 0 h 135173"/>
                <a:gd name="connsiteX4" fmla="*/ 8476090 w 8476090"/>
                <a:gd name="connsiteY4" fmla="*/ 135173 h 135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76090" h="135173">
                  <a:moveTo>
                    <a:pt x="8476090" y="135173"/>
                  </a:moveTo>
                  <a:lnTo>
                    <a:pt x="564542" y="135173"/>
                  </a:lnTo>
                  <a:lnTo>
                    <a:pt x="0" y="0"/>
                  </a:lnTo>
                  <a:lnTo>
                    <a:pt x="8476090" y="0"/>
                  </a:lnTo>
                  <a:lnTo>
                    <a:pt x="8476090" y="13517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 32"/>
            <p:cNvSpPr/>
            <p:nvPr userDrawn="1"/>
          </p:nvSpPr>
          <p:spPr>
            <a:xfrm flipH="1">
              <a:off x="-7034" y="1"/>
              <a:ext cx="8131126" cy="129672"/>
            </a:xfrm>
            <a:custGeom>
              <a:avLst/>
              <a:gdLst>
                <a:gd name="connsiteX0" fmla="*/ 8476090 w 8476090"/>
                <a:gd name="connsiteY0" fmla="*/ 135173 h 135173"/>
                <a:gd name="connsiteX1" fmla="*/ 564542 w 8476090"/>
                <a:gd name="connsiteY1" fmla="*/ 135173 h 135173"/>
                <a:gd name="connsiteX2" fmla="*/ 0 w 8476090"/>
                <a:gd name="connsiteY2" fmla="*/ 0 h 135173"/>
                <a:gd name="connsiteX3" fmla="*/ 8476090 w 8476090"/>
                <a:gd name="connsiteY3" fmla="*/ 0 h 135173"/>
                <a:gd name="connsiteX4" fmla="*/ 8476090 w 8476090"/>
                <a:gd name="connsiteY4" fmla="*/ 135173 h 135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76090" h="135173">
                  <a:moveTo>
                    <a:pt x="8476090" y="135173"/>
                  </a:moveTo>
                  <a:lnTo>
                    <a:pt x="564542" y="135173"/>
                  </a:lnTo>
                  <a:lnTo>
                    <a:pt x="0" y="0"/>
                  </a:lnTo>
                  <a:lnTo>
                    <a:pt x="8476090" y="0"/>
                  </a:lnTo>
                  <a:lnTo>
                    <a:pt x="8476090" y="13517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 33"/>
            <p:cNvSpPr/>
            <p:nvPr userDrawn="1"/>
          </p:nvSpPr>
          <p:spPr>
            <a:xfrm flipH="1">
              <a:off x="-211015" y="1"/>
              <a:ext cx="8131126" cy="129672"/>
            </a:xfrm>
            <a:custGeom>
              <a:avLst/>
              <a:gdLst>
                <a:gd name="connsiteX0" fmla="*/ 8476090 w 8476090"/>
                <a:gd name="connsiteY0" fmla="*/ 135173 h 135173"/>
                <a:gd name="connsiteX1" fmla="*/ 564542 w 8476090"/>
                <a:gd name="connsiteY1" fmla="*/ 135173 h 135173"/>
                <a:gd name="connsiteX2" fmla="*/ 0 w 8476090"/>
                <a:gd name="connsiteY2" fmla="*/ 0 h 135173"/>
                <a:gd name="connsiteX3" fmla="*/ 8476090 w 8476090"/>
                <a:gd name="connsiteY3" fmla="*/ 0 h 135173"/>
                <a:gd name="connsiteX4" fmla="*/ 8476090 w 8476090"/>
                <a:gd name="connsiteY4" fmla="*/ 135173 h 135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76090" h="135173">
                  <a:moveTo>
                    <a:pt x="8476090" y="135173"/>
                  </a:moveTo>
                  <a:lnTo>
                    <a:pt x="564542" y="135173"/>
                  </a:lnTo>
                  <a:lnTo>
                    <a:pt x="0" y="0"/>
                  </a:lnTo>
                  <a:lnTo>
                    <a:pt x="8476090" y="0"/>
                  </a:lnTo>
                  <a:lnTo>
                    <a:pt x="8476090" y="13517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4381" y="6094346"/>
            <a:ext cx="1846388" cy="53853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6098" y="1575582"/>
            <a:ext cx="8372906" cy="460138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3344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9" r:id="rId5"/>
    <p:sldLayoutId id="2147483667" r:id="rId6"/>
    <p:sldLayoutId id="2147483668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280988" indent="-280988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3000" kern="1200">
          <a:solidFill>
            <a:schemeClr val="accent3"/>
          </a:solidFill>
          <a:latin typeface="+mn-lt"/>
          <a:ea typeface="+mn-ea"/>
          <a:cs typeface="+mn-cs"/>
        </a:defRPr>
      </a:lvl1pPr>
      <a:lvl2pPr marL="801688" indent="-352425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‒"/>
        <a:defRPr sz="30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-"/>
        <a:defRPr sz="2600" kern="1200">
          <a:solidFill>
            <a:schemeClr val="accent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391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Definition of Depression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Affects how one thinks, feels and completes daily activities of life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Mood Disorder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Symptoms occur most of the day, nearly every day for at least a two week period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Episode – not an emotion </a:t>
            </a:r>
          </a:p>
          <a:p>
            <a:pPr marL="0" indent="0">
              <a:buNone/>
            </a:pP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13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Common Depressive Symptoms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50" y="1322406"/>
            <a:ext cx="8372906" cy="4974112"/>
          </a:xfrm>
        </p:spPr>
        <p:txBody>
          <a:bodyPr>
            <a:normAutofit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omic Sans MS" panose="030F0702030302020204" pitchFamily="66" charset="0"/>
              </a:rPr>
              <a:t>Depressed mood / irritable mood </a:t>
            </a:r>
            <a:endParaRPr lang="en-US" dirty="0" smtClean="0">
              <a:latin typeface="Comic Sans MS" panose="030F0702030302020204" pitchFamily="66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omic Sans MS" panose="030F0702030302020204" pitchFamily="66" charset="0"/>
              </a:rPr>
              <a:t>Sad or empty feeling</a:t>
            </a:r>
            <a:endParaRPr lang="en-US" dirty="0">
              <a:latin typeface="Comic Sans MS" panose="030F0702030302020204" pitchFamily="66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omic Sans MS" panose="030F0702030302020204" pitchFamily="66" charset="0"/>
              </a:rPr>
              <a:t>Loss of interest or pleasure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omic Sans MS" panose="030F0702030302020204" pitchFamily="66" charset="0"/>
              </a:rPr>
              <a:t>Sleep disturbances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omic Sans MS" panose="030F0702030302020204" pitchFamily="66" charset="0"/>
              </a:rPr>
              <a:t>Decrease or increase in appetite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omic Sans MS" panose="030F0702030302020204" pitchFamily="66" charset="0"/>
              </a:rPr>
              <a:t>Fatigue or loss of energy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omic Sans MS" panose="030F0702030302020204" pitchFamily="66" charset="0"/>
              </a:rPr>
              <a:t>Feelings of worthlessness or guilt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omic Sans MS" panose="030F0702030302020204" pitchFamily="66" charset="0"/>
              </a:rPr>
              <a:t>Difficulties concentrating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omic Sans MS" panose="030F0702030302020204" pitchFamily="66" charset="0"/>
              </a:rPr>
              <a:t>Suicidal </a:t>
            </a:r>
            <a:r>
              <a:rPr lang="en-US" dirty="0" smtClean="0">
                <a:latin typeface="Comic Sans MS" panose="030F0702030302020204" pitchFamily="66" charset="0"/>
              </a:rPr>
              <a:t>thoughts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omic Sans MS" panose="030F0702030302020204" pitchFamily="66" charset="0"/>
              </a:rPr>
              <a:t>Moving or talking more slowly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omic Sans MS" panose="030F0702030302020204" pitchFamily="66" charset="0"/>
              </a:rPr>
              <a:t>Aches or pains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29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33375" y="0"/>
            <a:ext cx="8605616" cy="1111982"/>
          </a:xfrm>
        </p:spPr>
        <p:txBody>
          <a:bodyPr>
            <a:normAutofit/>
          </a:bodyPr>
          <a:lstStyle/>
          <a:p>
            <a:r>
              <a:rPr lang="en-US" altLang="en-US" sz="2800" dirty="0" smtClean="0">
                <a:latin typeface="Comic Sans MS" pitchFamily="66" charset="0"/>
              </a:rPr>
              <a:t>When Anxiety and Depression Become Problems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33375" y="1020763"/>
            <a:ext cx="8462963" cy="5570537"/>
          </a:xfrm>
        </p:spPr>
        <p:txBody>
          <a:bodyPr>
            <a:normAutofit/>
          </a:bodyPr>
          <a:lstStyle/>
          <a:p>
            <a:pPr eaLnBrk="1" hangingPunct="1">
              <a:buFont typeface="Times" pitchFamily="18" charset="0"/>
              <a:buChar char="•"/>
            </a:pPr>
            <a:r>
              <a:rPr lang="en-US" altLang="en-US" dirty="0">
                <a:latin typeface="Comic Sans MS" pitchFamily="66" charset="0"/>
              </a:rPr>
              <a:t>D</a:t>
            </a:r>
            <a:r>
              <a:rPr lang="en-US" altLang="en-US" dirty="0" smtClean="0">
                <a:latin typeface="Comic Sans MS" pitchFamily="66" charset="0"/>
              </a:rPr>
              <a:t>isrupts daily activities and quality of life</a:t>
            </a:r>
          </a:p>
          <a:p>
            <a:pPr eaLnBrk="1" hangingPunct="1">
              <a:buFont typeface="Times" pitchFamily="18" charset="0"/>
              <a:buChar char="•"/>
            </a:pPr>
            <a:r>
              <a:rPr lang="en-US" altLang="en-US" dirty="0" smtClean="0">
                <a:latin typeface="Comic Sans MS" pitchFamily="66" charset="0"/>
              </a:rPr>
              <a:t>Moves you away from your values:</a:t>
            </a:r>
          </a:p>
          <a:p>
            <a:pPr lvl="2" eaLnBrk="1" hangingPunct="1">
              <a:buFont typeface="Wingdings" pitchFamily="2" charset="2"/>
              <a:buChar char="ü"/>
            </a:pPr>
            <a:r>
              <a:rPr lang="en-US" altLang="en-US" dirty="0" smtClean="0">
                <a:latin typeface="Comic Sans MS" pitchFamily="66" charset="0"/>
              </a:rPr>
              <a:t>Friendships</a:t>
            </a:r>
          </a:p>
          <a:p>
            <a:pPr lvl="2" eaLnBrk="1" hangingPunct="1">
              <a:buFont typeface="Wingdings" pitchFamily="2" charset="2"/>
              <a:buChar char="ü"/>
            </a:pPr>
            <a:r>
              <a:rPr lang="en-US" altLang="en-US" dirty="0">
                <a:latin typeface="Comic Sans MS" pitchFamily="66" charset="0"/>
              </a:rPr>
              <a:t>F</a:t>
            </a:r>
            <a:r>
              <a:rPr lang="en-US" altLang="en-US" dirty="0" smtClean="0">
                <a:latin typeface="Comic Sans MS" pitchFamily="66" charset="0"/>
              </a:rPr>
              <a:t>amily relationships</a:t>
            </a:r>
          </a:p>
          <a:p>
            <a:pPr lvl="2" eaLnBrk="1" hangingPunct="1">
              <a:buFont typeface="Wingdings" pitchFamily="2" charset="2"/>
              <a:buChar char="ü"/>
            </a:pPr>
            <a:r>
              <a:rPr lang="en-US" altLang="en-US" dirty="0">
                <a:latin typeface="Comic Sans MS" pitchFamily="66" charset="0"/>
              </a:rPr>
              <a:t>R</a:t>
            </a:r>
            <a:r>
              <a:rPr lang="en-US" altLang="en-US" dirty="0" smtClean="0">
                <a:latin typeface="Comic Sans MS" pitchFamily="66" charset="0"/>
              </a:rPr>
              <a:t>ole-modeling</a:t>
            </a:r>
          </a:p>
          <a:p>
            <a:pPr lvl="2" eaLnBrk="1" hangingPunct="1">
              <a:buFont typeface="Wingdings" pitchFamily="2" charset="2"/>
              <a:buChar char="ü"/>
            </a:pPr>
            <a:r>
              <a:rPr lang="en-US" altLang="en-US" dirty="0" smtClean="0">
                <a:latin typeface="Comic Sans MS" pitchFamily="66" charset="0"/>
              </a:rPr>
              <a:t>Education</a:t>
            </a:r>
          </a:p>
          <a:p>
            <a:pPr lvl="2" eaLnBrk="1" hangingPunct="1">
              <a:buFont typeface="Wingdings" pitchFamily="2" charset="2"/>
              <a:buChar char="ü"/>
            </a:pPr>
            <a:r>
              <a:rPr lang="en-US" altLang="en-US" dirty="0" smtClean="0">
                <a:latin typeface="Comic Sans MS" pitchFamily="66" charset="0"/>
              </a:rPr>
              <a:t>Religion/spirituality</a:t>
            </a:r>
          </a:p>
          <a:p>
            <a:pPr lvl="2" eaLnBrk="1" hangingPunct="1">
              <a:buFont typeface="Wingdings" pitchFamily="2" charset="2"/>
              <a:buChar char="ü"/>
            </a:pPr>
            <a:r>
              <a:rPr lang="en-US" altLang="en-US" dirty="0" smtClean="0">
                <a:latin typeface="Comic Sans MS" pitchFamily="66" charset="0"/>
              </a:rPr>
              <a:t>Self-care</a:t>
            </a:r>
          </a:p>
          <a:p>
            <a:pPr lvl="2" eaLnBrk="1" hangingPunct="1">
              <a:buFont typeface="Wingdings" pitchFamily="2" charset="2"/>
              <a:buChar char="ü"/>
            </a:pPr>
            <a:r>
              <a:rPr lang="en-US" altLang="en-US" dirty="0" smtClean="0">
                <a:latin typeface="Comic Sans MS" pitchFamily="66" charset="0"/>
              </a:rPr>
              <a:t>Hobbies/interests</a:t>
            </a:r>
          </a:p>
          <a:p>
            <a:pPr lvl="2" eaLnBrk="1" hangingPunct="1">
              <a:buFont typeface="Wingdings" pitchFamily="2" charset="2"/>
              <a:buChar char="ü"/>
            </a:pPr>
            <a:r>
              <a:rPr lang="en-US" altLang="en-US" dirty="0" smtClean="0">
                <a:latin typeface="Comic Sans MS" pitchFamily="66" charset="0"/>
              </a:rPr>
              <a:t>Community life </a:t>
            </a:r>
          </a:p>
          <a:p>
            <a:pPr lvl="2" eaLnBrk="1" hangingPunct="1">
              <a:buFont typeface="Wingdings" pitchFamily="2" charset="2"/>
              <a:buChar char="ü"/>
            </a:pPr>
            <a:r>
              <a:rPr lang="en-US" altLang="en-US" dirty="0" smtClean="0">
                <a:latin typeface="Comic Sans MS" pitchFamily="66" charset="0"/>
              </a:rPr>
              <a:t>Romantic relationships</a:t>
            </a:r>
          </a:p>
          <a:p>
            <a:pPr lvl="2" eaLnBrk="1" hangingPunct="1">
              <a:buFont typeface="Wingdings" pitchFamily="2" charset="2"/>
              <a:buChar char="ü"/>
            </a:pPr>
            <a:r>
              <a:rPr lang="en-US" altLang="en-US" dirty="0" smtClean="0">
                <a:latin typeface="Comic Sans MS" pitchFamily="66" charset="0"/>
              </a:rPr>
              <a:t>Career</a:t>
            </a:r>
          </a:p>
        </p:txBody>
      </p:sp>
    </p:spTree>
    <p:extLst>
      <p:ext uri="{BB962C8B-B14F-4D97-AF65-F5344CB8AC3E}">
        <p14:creationId xmlns:p14="http://schemas.microsoft.com/office/powerpoint/2010/main" val="783961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Comic Sans MS" pitchFamily="66" charset="0"/>
              </a:rPr>
              <a:t>Dialectical Behavioral Therapy (DBT)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600" dirty="0">
                <a:latin typeface="Comic Sans MS" pitchFamily="66" charset="0"/>
              </a:rPr>
              <a:t>Developed by Marsha M. </a:t>
            </a:r>
            <a:r>
              <a:rPr lang="en-US" sz="2600" dirty="0" err="1">
                <a:latin typeface="Comic Sans MS" pitchFamily="66" charset="0"/>
              </a:rPr>
              <a:t>Linehan</a:t>
            </a:r>
            <a:r>
              <a:rPr lang="en-US" sz="2600" dirty="0">
                <a:latin typeface="Comic Sans MS" pitchFamily="66" charset="0"/>
              </a:rPr>
              <a:t>, Ph.D. from the University of Washington, Seattle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2600" dirty="0" smtClean="0">
                <a:latin typeface="Comic Sans MS" pitchFamily="66" charset="0"/>
              </a:rPr>
              <a:t>A multi-modal psychosocial treatment approach </a:t>
            </a:r>
          </a:p>
          <a:p>
            <a:pPr>
              <a:buFontTx/>
              <a:buChar char="•"/>
              <a:defRPr/>
            </a:pPr>
            <a:r>
              <a:rPr lang="en-US" sz="2600" dirty="0" smtClean="0">
                <a:latin typeface="Comic Sans MS" pitchFamily="66" charset="0"/>
              </a:rPr>
              <a:t>DBT </a:t>
            </a:r>
            <a:r>
              <a:rPr lang="en-US" sz="2600" dirty="0">
                <a:latin typeface="Comic Sans MS" pitchFamily="66" charset="0"/>
              </a:rPr>
              <a:t>was created to be an organized, systematic approach to </a:t>
            </a:r>
            <a:r>
              <a:rPr lang="en-US" sz="2600" dirty="0" smtClean="0">
                <a:latin typeface="Comic Sans MS" pitchFamily="66" charset="0"/>
              </a:rPr>
              <a:t>create structure and </a:t>
            </a:r>
            <a:r>
              <a:rPr lang="en-US" sz="2600" dirty="0">
                <a:latin typeface="Comic Sans MS" pitchFamily="66" charset="0"/>
              </a:rPr>
              <a:t>to </a:t>
            </a:r>
            <a:r>
              <a:rPr lang="en-US" sz="2600" dirty="0" smtClean="0">
                <a:latin typeface="Comic Sans MS" pitchFamily="66" charset="0"/>
              </a:rPr>
              <a:t>enhance decision making and problem solving </a:t>
            </a:r>
          </a:p>
          <a:p>
            <a:pPr>
              <a:buFontTx/>
              <a:buChar char="•"/>
              <a:defRPr/>
            </a:pPr>
            <a:r>
              <a:rPr lang="en-US" altLang="en-US" sz="2800" dirty="0">
                <a:latin typeface="Comic Sans MS" pitchFamily="66" charset="0"/>
              </a:rPr>
              <a:t>General goal: to learn and refine skills in changing behavioral, emotional, and thinking patterns associated with problems in living, that is, those causing misery and distress</a:t>
            </a:r>
          </a:p>
          <a:p>
            <a:pPr>
              <a:buFontTx/>
              <a:buChar char="•"/>
              <a:defRPr/>
            </a:pPr>
            <a:endParaRPr lang="en-US" sz="2600" dirty="0">
              <a:latin typeface="Comic Sans MS" pitchFamily="66" charset="0"/>
            </a:endParaRPr>
          </a:p>
          <a:p>
            <a:pPr marL="0" indent="0" eaLnBrk="1" hangingPunct="1">
              <a:buClr>
                <a:schemeClr val="accent4"/>
              </a:buClr>
              <a:buFont typeface="Arial" charset="0"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3499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Comic Sans MS" pitchFamily="66" charset="0"/>
              </a:rPr>
              <a:t>Mindfulness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688" y="1357313"/>
            <a:ext cx="8462962" cy="490378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>
                <a:latin typeface="Comic Sans MS" pitchFamily="66" charset="0"/>
              </a:rPr>
              <a:t>Mindfulness means paying attention, in a particular way, on purpose, in the present moment and </a:t>
            </a:r>
            <a:r>
              <a:rPr lang="en-US" sz="2800" dirty="0" smtClean="0">
                <a:latin typeface="Comic Sans MS" pitchFamily="66" charset="0"/>
              </a:rPr>
              <a:t>non-judgmentally. </a:t>
            </a:r>
            <a:r>
              <a:rPr lang="en-US" sz="2800" dirty="0">
                <a:latin typeface="Comic Sans MS" pitchFamily="66" charset="0"/>
              </a:rPr>
              <a:t>- Jon </a:t>
            </a:r>
            <a:r>
              <a:rPr lang="en-US" sz="2800" dirty="0" err="1">
                <a:latin typeface="Comic Sans MS" pitchFamily="66" charset="0"/>
              </a:rPr>
              <a:t>Kabat-Zinn</a:t>
            </a:r>
            <a:endParaRPr lang="en-US" sz="2800" dirty="0">
              <a:latin typeface="Comic Sans MS" pitchFamily="66" charset="0"/>
            </a:endParaRPr>
          </a:p>
          <a:p>
            <a:r>
              <a:rPr lang="en-US" sz="2800" dirty="0" smtClean="0">
                <a:latin typeface="Comic Sans MS" pitchFamily="66" charset="0"/>
              </a:rPr>
              <a:t>Goals of mindfulness: </a:t>
            </a:r>
          </a:p>
          <a:p>
            <a:pPr lvl="1">
              <a:buFont typeface="Wingdings" pitchFamily="2" charset="2"/>
              <a:buChar char="ü"/>
            </a:pPr>
            <a:r>
              <a:rPr lang="en-US" sz="2800" dirty="0" smtClean="0">
                <a:latin typeface="Comic Sans MS" pitchFamily="66" charset="0"/>
              </a:rPr>
              <a:t>Reduce </a:t>
            </a:r>
            <a:r>
              <a:rPr lang="en-US" sz="2800" dirty="0">
                <a:latin typeface="Comic Sans MS" pitchFamily="66" charset="0"/>
              </a:rPr>
              <a:t>suffering and increase happiness</a:t>
            </a:r>
          </a:p>
          <a:p>
            <a:pPr lvl="1">
              <a:buFont typeface="Wingdings" pitchFamily="2" charset="2"/>
              <a:buChar char="ü"/>
            </a:pPr>
            <a:r>
              <a:rPr lang="en-US" sz="2800" dirty="0" smtClean="0">
                <a:latin typeface="Comic Sans MS" pitchFamily="66" charset="0"/>
              </a:rPr>
              <a:t>Observe or notice thoughts </a:t>
            </a:r>
            <a:endParaRPr lang="en-US" sz="2800" dirty="0">
              <a:latin typeface="Comic Sans MS" pitchFamily="66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US" sz="2800" dirty="0">
                <a:latin typeface="Comic Sans MS" pitchFamily="66" charset="0"/>
              </a:rPr>
              <a:t>Experience reality as it </a:t>
            </a:r>
            <a:r>
              <a:rPr lang="en-US" sz="2800" dirty="0" smtClean="0">
                <a:latin typeface="Comic Sans MS" pitchFamily="66" charset="0"/>
              </a:rPr>
              <a:t>is</a:t>
            </a:r>
          </a:p>
          <a:p>
            <a:pPr lvl="1">
              <a:buFont typeface="Wingdings" pitchFamily="2" charset="2"/>
              <a:buChar char="ü"/>
            </a:pPr>
            <a:r>
              <a:rPr lang="en-US" sz="2800" dirty="0" smtClean="0">
                <a:latin typeface="Comic Sans MS" pitchFamily="66" charset="0"/>
              </a:rPr>
              <a:t>Reduce past and/or future thinking</a:t>
            </a:r>
          </a:p>
          <a:p>
            <a:pPr lvl="1">
              <a:buFont typeface="Wingdings" pitchFamily="2" charset="2"/>
              <a:buChar char="ü"/>
            </a:pPr>
            <a:r>
              <a:rPr lang="en-US" sz="2800" dirty="0" smtClean="0">
                <a:latin typeface="Comic Sans MS" pitchFamily="66" charset="0"/>
              </a:rPr>
              <a:t>Get engaged in the present moment</a:t>
            </a:r>
          </a:p>
          <a:p>
            <a:pPr lvl="1">
              <a:buFont typeface="Wingdings" pitchFamily="2" charset="2"/>
              <a:buChar char="ü"/>
            </a:pPr>
            <a:r>
              <a:rPr lang="en-US" sz="2800" dirty="0" smtClean="0">
                <a:latin typeface="Comic Sans MS" pitchFamily="66" charset="0"/>
              </a:rPr>
              <a:t>Refocus mind when distracted  </a:t>
            </a:r>
            <a:endParaRPr lang="en-US" sz="2800" dirty="0">
              <a:latin typeface="Comic Sans MS" pitchFamily="66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28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09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Mindfulness Exercises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4 square </a:t>
            </a:r>
            <a:r>
              <a:rPr lang="en-US" dirty="0">
                <a:latin typeface="Comic Sans MS" panose="030F0702030302020204" pitchFamily="66" charset="0"/>
              </a:rPr>
              <a:t>b</a:t>
            </a:r>
            <a:r>
              <a:rPr lang="en-US" dirty="0" smtClean="0">
                <a:latin typeface="Comic Sans MS" panose="030F0702030302020204" pitchFamily="66" charset="0"/>
              </a:rPr>
              <a:t>reathing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Balloon breathing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5-4-3-2-1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Drop anchor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17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Breathing Exercises  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1238591"/>
            <a:ext cx="8372906" cy="5314609"/>
          </a:xfrm>
        </p:spPr>
        <p:txBody>
          <a:bodyPr>
            <a:normAutofit fontScale="85000" lnSpcReduction="20000"/>
          </a:bodyPr>
          <a:lstStyle/>
          <a:p>
            <a:r>
              <a:rPr lang="en-US" sz="3100" dirty="0" smtClean="0">
                <a:latin typeface="Comic Sans MS" panose="030F0702030302020204" pitchFamily="66" charset="0"/>
              </a:rPr>
              <a:t>4 Square breathing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100" dirty="0">
                <a:latin typeface="Comic Sans MS" panose="030F0702030302020204" pitchFamily="66" charset="0"/>
              </a:rPr>
              <a:t>Breath in for 4 seconds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100" dirty="0">
                <a:latin typeface="Comic Sans MS" panose="030F0702030302020204" pitchFamily="66" charset="0"/>
              </a:rPr>
              <a:t>Hold for 4 seconds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100" dirty="0">
                <a:latin typeface="Comic Sans MS" panose="030F0702030302020204" pitchFamily="66" charset="0"/>
              </a:rPr>
              <a:t>Breath out for 4 seconds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100" dirty="0">
                <a:latin typeface="Comic Sans MS" panose="030F0702030302020204" pitchFamily="66" charset="0"/>
              </a:rPr>
              <a:t>Hold for 4 seconds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100" dirty="0">
                <a:latin typeface="Comic Sans MS" panose="030F0702030302020204" pitchFamily="66" charset="0"/>
              </a:rPr>
              <a:t>Repeat 4 </a:t>
            </a:r>
            <a:r>
              <a:rPr lang="en-US" sz="3100" dirty="0" smtClean="0">
                <a:latin typeface="Comic Sans MS" panose="030F0702030302020204" pitchFamily="66" charset="0"/>
              </a:rPr>
              <a:t>times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sz="3100" dirty="0">
              <a:latin typeface="Comic Sans MS" panose="030F0702030302020204" pitchFamily="66" charset="0"/>
            </a:endParaRPr>
          </a:p>
          <a:p>
            <a:r>
              <a:rPr lang="en-US" sz="3100" dirty="0" smtClean="0">
                <a:latin typeface="Comic Sans MS" panose="030F0702030302020204" pitchFamily="66" charset="0"/>
              </a:rPr>
              <a:t>Balloon breathing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100" dirty="0" smtClean="0">
                <a:latin typeface="Comic Sans MS" panose="030F0702030302020204" pitchFamily="66" charset="0"/>
                <a:ea typeface="Times New Roman" panose="02020603050405020304" pitchFamily="18" charset="0"/>
                <a:cs typeface="Calibri" panose="020F0502020204030204" pitchFamily="34" charset="0"/>
              </a:rPr>
              <a:t>Imagine you have a balloon in your belly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100" dirty="0" smtClean="0">
                <a:latin typeface="Comic Sans MS" panose="030F0702030302020204" pitchFamily="66" charset="0"/>
                <a:ea typeface="Times New Roman" panose="02020603050405020304" pitchFamily="18" charset="0"/>
                <a:cs typeface="Calibri" panose="020F0502020204030204" pitchFamily="34" charset="0"/>
              </a:rPr>
              <a:t>Breath slowly and deeply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100" dirty="0" smtClean="0">
                <a:latin typeface="Comic Sans MS" panose="030F0702030302020204" pitchFamily="66" charset="0"/>
                <a:ea typeface="Times New Roman" panose="02020603050405020304" pitchFamily="18" charset="0"/>
                <a:cs typeface="Calibri" panose="020F0502020204030204" pitchFamily="34" charset="0"/>
              </a:rPr>
              <a:t>Every time you breath in, imagine the balloon inflating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100" dirty="0" smtClean="0">
                <a:latin typeface="Comic Sans MS" panose="030F0702030302020204" pitchFamily="66" charset="0"/>
                <a:ea typeface="Times New Roman" panose="02020603050405020304" pitchFamily="18" charset="0"/>
                <a:cs typeface="Calibri" panose="020F0502020204030204" pitchFamily="34" charset="0"/>
              </a:rPr>
              <a:t>Every time you breath out, imagine the balloon deflates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100" dirty="0" smtClean="0">
                <a:latin typeface="Comic Sans MS" panose="030F0702030302020204" pitchFamily="66" charset="0"/>
                <a:ea typeface="Times New Roman" panose="02020603050405020304" pitchFamily="18" charset="0"/>
                <a:cs typeface="Calibri" panose="020F0502020204030204" pitchFamily="34" charset="0"/>
              </a:rPr>
              <a:t>Repeat 10 times </a:t>
            </a:r>
          </a:p>
          <a:p>
            <a:pPr marL="0" indent="0">
              <a:buNone/>
            </a:pPr>
            <a:endParaRPr lang="en-US" dirty="0" smtClean="0">
              <a:latin typeface="Comic Sans MS" panose="030F0702030302020204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16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42774" y="1457537"/>
            <a:ext cx="2204815" cy="178607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98251" y="1180538"/>
            <a:ext cx="16493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mic Sans MS" panose="030F0702030302020204" pitchFamily="66" charset="0"/>
              </a:rPr>
              <a:t>IN - 4 seconds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5400000">
            <a:off x="7176456" y="2483162"/>
            <a:ext cx="1849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mic Sans MS" panose="030F0702030302020204" pitchFamily="66" charset="0"/>
              </a:rPr>
              <a:t>HOLD - 4 seconds 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69800" y="3234871"/>
            <a:ext cx="16493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mic Sans MS" panose="030F0702030302020204" pitchFamily="66" charset="0"/>
              </a:rPr>
              <a:t>OUT - 4 seconds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4609141" y="2021963"/>
            <a:ext cx="19598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mic Sans MS" panose="030F0702030302020204" pitchFamily="66" charset="0"/>
              </a:rPr>
              <a:t>HOLD - 4 seconds 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94386" y="2236731"/>
            <a:ext cx="1849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mic Sans MS" panose="030F0702030302020204" pitchFamily="66" charset="0"/>
              </a:rPr>
              <a:t>4X </a:t>
            </a:r>
            <a:endParaRPr lang="en-US" sz="1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43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197" y="260229"/>
            <a:ext cx="8384345" cy="111198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5-4-3-2-1 With Your Senses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Find 5 </a:t>
            </a:r>
            <a:r>
              <a:rPr lang="en-US" dirty="0">
                <a:latin typeface="Comic Sans MS" panose="030F0702030302020204" pitchFamily="66" charset="0"/>
              </a:rPr>
              <a:t>things you can </a:t>
            </a:r>
            <a:r>
              <a:rPr lang="en-US" dirty="0" smtClean="0">
                <a:latin typeface="Comic Sans MS" panose="030F0702030302020204" pitchFamily="66" charset="0"/>
              </a:rPr>
              <a:t>SEE.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Find </a:t>
            </a:r>
            <a:r>
              <a:rPr lang="en-US" dirty="0">
                <a:latin typeface="Comic Sans MS" panose="030F0702030302020204" pitchFamily="66" charset="0"/>
              </a:rPr>
              <a:t>4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things you can </a:t>
            </a:r>
            <a:r>
              <a:rPr lang="en-US" dirty="0" smtClean="0">
                <a:latin typeface="Comic Sans MS" panose="030F0702030302020204" pitchFamily="66" charset="0"/>
              </a:rPr>
              <a:t>HEAR. 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Find </a:t>
            </a:r>
            <a:r>
              <a:rPr lang="en-US" dirty="0">
                <a:latin typeface="Comic Sans MS" panose="030F0702030302020204" pitchFamily="66" charset="0"/>
              </a:rPr>
              <a:t>3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things that you can </a:t>
            </a:r>
            <a:r>
              <a:rPr lang="en-US" dirty="0" smtClean="0">
                <a:latin typeface="Comic Sans MS" panose="030F0702030302020204" pitchFamily="66" charset="0"/>
              </a:rPr>
              <a:t>FEEL or TOUCH.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Find 2 things you can SMELL.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Find 1 thing you can TASTE.  </a:t>
            </a: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5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Drop Anchor </a:t>
            </a:r>
            <a:r>
              <a:rPr lang="en-US" sz="2000" dirty="0" smtClean="0">
                <a:latin typeface="Comic Sans MS" panose="030F0702030302020204" pitchFamily="66" charset="0"/>
              </a:rPr>
              <a:t>by Russ Harris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>
                <a:latin typeface="Comic Sans MS" panose="030F0702030302020204" pitchFamily="66" charset="0"/>
                <a:ea typeface="Times New Roman" panose="02020603050405020304" pitchFamily="18" charset="0"/>
                <a:cs typeface="Calibri" panose="020F0502020204030204" pitchFamily="34" charset="0"/>
              </a:rPr>
              <a:t>Plant your feet into the floor and push them </a:t>
            </a:r>
            <a:r>
              <a:rPr lang="en-US" sz="3200" dirty="0" smtClean="0">
                <a:latin typeface="Comic Sans MS" panose="030F0702030302020204" pitchFamily="66" charset="0"/>
                <a:ea typeface="Times New Roman" panose="02020603050405020304" pitchFamily="18" charset="0"/>
                <a:cs typeface="Calibri" panose="020F0502020204030204" pitchFamily="34" charset="0"/>
              </a:rPr>
              <a:t>down</a:t>
            </a:r>
          </a:p>
          <a:p>
            <a:r>
              <a:rPr lang="en-US" sz="3200" dirty="0" smtClean="0">
                <a:latin typeface="Comic Sans MS" panose="030F0702030302020204" pitchFamily="66" charset="0"/>
                <a:ea typeface="Times New Roman" panose="02020603050405020304" pitchFamily="18" charset="0"/>
                <a:cs typeface="Calibri" panose="020F0502020204030204" pitchFamily="34" charset="0"/>
              </a:rPr>
              <a:t>Notice </a:t>
            </a:r>
            <a:r>
              <a:rPr lang="en-US" sz="3200" dirty="0">
                <a:latin typeface="Comic Sans MS" panose="030F0702030302020204" pitchFamily="66" charset="0"/>
                <a:ea typeface="Times New Roman" panose="02020603050405020304" pitchFamily="18" charset="0"/>
                <a:cs typeface="Calibri" panose="020F0502020204030204" pitchFamily="34" charset="0"/>
              </a:rPr>
              <a:t>the floor beneath you, supporting </a:t>
            </a:r>
            <a:r>
              <a:rPr lang="en-US" sz="3200" dirty="0" smtClean="0">
                <a:latin typeface="Comic Sans MS" panose="030F0702030302020204" pitchFamily="66" charset="0"/>
                <a:ea typeface="Times New Roman" panose="02020603050405020304" pitchFamily="18" charset="0"/>
                <a:cs typeface="Calibri" panose="020F0502020204030204" pitchFamily="34" charset="0"/>
              </a:rPr>
              <a:t>you</a:t>
            </a:r>
          </a:p>
          <a:p>
            <a:r>
              <a:rPr lang="en-US" sz="3200" dirty="0" smtClean="0">
                <a:latin typeface="Comic Sans MS" panose="030F0702030302020204" pitchFamily="66" charset="0"/>
                <a:ea typeface="Times New Roman" panose="02020603050405020304" pitchFamily="18" charset="0"/>
                <a:cs typeface="Calibri" panose="020F0502020204030204" pitchFamily="34" charset="0"/>
              </a:rPr>
              <a:t>Increase </a:t>
            </a:r>
            <a:r>
              <a:rPr lang="en-US" sz="3200" dirty="0">
                <a:latin typeface="Comic Sans MS" panose="030F0702030302020204" pitchFamily="66" charset="0"/>
                <a:ea typeface="Times New Roman" panose="02020603050405020304" pitchFamily="18" charset="0"/>
                <a:cs typeface="Calibri" panose="020F0502020204030204" pitchFamily="34" charset="0"/>
              </a:rPr>
              <a:t>your awareness of the muscle tension in your legs as you push your feet </a:t>
            </a:r>
            <a:r>
              <a:rPr lang="en-US" sz="3200" dirty="0" smtClean="0">
                <a:latin typeface="Comic Sans MS" panose="030F0702030302020204" pitchFamily="66" charset="0"/>
                <a:ea typeface="Times New Roman" panose="02020603050405020304" pitchFamily="18" charset="0"/>
                <a:cs typeface="Calibri" panose="020F0502020204030204" pitchFamily="34" charset="0"/>
              </a:rPr>
              <a:t>down </a:t>
            </a:r>
          </a:p>
          <a:p>
            <a:r>
              <a:rPr lang="en-US" sz="3200" dirty="0" smtClean="0">
                <a:latin typeface="Comic Sans MS" panose="030F0702030302020204" pitchFamily="66" charset="0"/>
                <a:ea typeface="Times New Roman" panose="02020603050405020304" pitchFamily="18" charset="0"/>
                <a:cs typeface="Calibri" panose="020F0502020204030204" pitchFamily="34" charset="0"/>
              </a:rPr>
              <a:t>Notice </a:t>
            </a:r>
            <a:r>
              <a:rPr lang="en-US" sz="3200" dirty="0">
                <a:latin typeface="Comic Sans MS" panose="030F0702030302020204" pitchFamily="66" charset="0"/>
                <a:ea typeface="Times New Roman" panose="02020603050405020304" pitchFamily="18" charset="0"/>
                <a:cs typeface="Calibri" panose="020F0502020204030204" pitchFamily="34" charset="0"/>
              </a:rPr>
              <a:t>your entire body and the feeling of gravity flowing down through your head to your spine to your legs and into your </a:t>
            </a:r>
            <a:r>
              <a:rPr lang="en-US" sz="3200" dirty="0" smtClean="0">
                <a:latin typeface="Comic Sans MS" panose="030F0702030302020204" pitchFamily="66" charset="0"/>
                <a:ea typeface="Times New Roman" panose="02020603050405020304" pitchFamily="18" charset="0"/>
                <a:cs typeface="Calibri" panose="020F0502020204030204" pitchFamily="34" charset="0"/>
              </a:rPr>
              <a:t>feet </a:t>
            </a:r>
          </a:p>
          <a:p>
            <a:r>
              <a:rPr lang="en-US" sz="3200" dirty="0" smtClean="0">
                <a:latin typeface="Comic Sans MS" panose="030F0702030302020204" pitchFamily="66" charset="0"/>
                <a:ea typeface="Times New Roman" panose="02020603050405020304" pitchFamily="18" charset="0"/>
                <a:cs typeface="Calibri" panose="020F0502020204030204" pitchFamily="34" charset="0"/>
              </a:rPr>
              <a:t>Be </a:t>
            </a:r>
            <a:r>
              <a:rPr lang="en-US" sz="3200" dirty="0">
                <a:latin typeface="Comic Sans MS" panose="030F0702030302020204" pitchFamily="66" charset="0"/>
                <a:ea typeface="Times New Roman" panose="02020603050405020304" pitchFamily="18" charset="0"/>
                <a:cs typeface="Calibri" panose="020F0502020204030204" pitchFamily="34" charset="0"/>
              </a:rPr>
              <a:t>willing to complete this exercise for at least 1 </a:t>
            </a:r>
            <a:r>
              <a:rPr lang="en-US" sz="3200" dirty="0" smtClean="0">
                <a:latin typeface="Comic Sans MS" panose="030F0702030302020204" pitchFamily="66" charset="0"/>
                <a:ea typeface="Times New Roman" panose="02020603050405020304" pitchFamily="18" charset="0"/>
                <a:cs typeface="Calibri" panose="020F0502020204030204" pitchFamily="34" charset="0"/>
              </a:rPr>
              <a:t>minute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27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mic Sans MS" pitchFamily="66" charset="0"/>
              </a:rPr>
              <a:t>Emotion Regulation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312738" y="1216025"/>
            <a:ext cx="8462962" cy="4949825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sz="3200" dirty="0" smtClean="0">
                <a:latin typeface="Comic Sans MS" pitchFamily="66" charset="0"/>
              </a:rPr>
              <a:t>Emotion regulation skills work towards keeping individuals at lower emotional levels.</a:t>
            </a:r>
          </a:p>
          <a:p>
            <a:pPr>
              <a:defRPr/>
            </a:pPr>
            <a:r>
              <a:rPr lang="en-US" sz="3200" dirty="0" smtClean="0">
                <a:latin typeface="Comic Sans MS" pitchFamily="66" charset="0"/>
              </a:rPr>
              <a:t>Goals of Emotion Regulation: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en-US" sz="3200" dirty="0" smtClean="0">
                <a:latin typeface="Comic Sans MS" pitchFamily="66" charset="0"/>
              </a:rPr>
              <a:t>Understand </a:t>
            </a:r>
            <a:r>
              <a:rPr lang="en-US" sz="3200" dirty="0">
                <a:latin typeface="Comic Sans MS" pitchFamily="66" charset="0"/>
              </a:rPr>
              <a:t>emotions you experience and decrease the frequency of unwanted emotions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en-US" sz="3200" dirty="0">
                <a:latin typeface="Comic Sans MS" pitchFamily="66" charset="0"/>
              </a:rPr>
              <a:t>Decrease emotional </a:t>
            </a:r>
            <a:r>
              <a:rPr lang="en-US" sz="3200" dirty="0" smtClean="0">
                <a:latin typeface="Comic Sans MS" pitchFamily="66" charset="0"/>
              </a:rPr>
              <a:t>suffering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en-US" sz="3200" dirty="0" smtClean="0">
                <a:latin typeface="Comic Sans MS" pitchFamily="66" charset="0"/>
              </a:rPr>
              <a:t>Reduce </a:t>
            </a:r>
            <a:r>
              <a:rPr lang="en-US" sz="3200" dirty="0">
                <a:latin typeface="Comic Sans MS" pitchFamily="66" charset="0"/>
              </a:rPr>
              <a:t>emotional vulnerability</a:t>
            </a:r>
          </a:p>
          <a:p>
            <a:pPr>
              <a:buFont typeface="Arial" charset="0"/>
              <a:buChar char="•"/>
            </a:pPr>
            <a:endParaRPr lang="en-US" sz="3100" dirty="0" smtClean="0">
              <a:latin typeface="Comic Sans MS" pitchFamily="66" charset="0"/>
            </a:endParaRPr>
          </a:p>
          <a:p>
            <a:pPr eaLnBrk="1" hangingPunct="1">
              <a:buFont typeface="Arial" charset="0"/>
              <a:buChar char="•"/>
            </a:pPr>
            <a:endParaRPr lang="en-US" altLang="en-US" sz="2400" dirty="0" smtClean="0">
              <a:latin typeface="Comic Sans MS" pitchFamily="66" charset="0"/>
            </a:endParaRPr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7818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3999" y="395531"/>
            <a:ext cx="8696325" cy="2086317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Anxiety and Depression in School-Aged Children 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999" y="2818545"/>
            <a:ext cx="8018584" cy="1138775"/>
          </a:xfrm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Laura Koehler, Psy.D. </a:t>
            </a:r>
          </a:p>
          <a:p>
            <a:r>
              <a:rPr lang="en-US" dirty="0" smtClean="0">
                <a:latin typeface="Comic Sans MS" pitchFamily="66" charset="0"/>
              </a:rPr>
              <a:t>Licensed Clinical Psychologist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0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Emotion Regulation Skills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1409700"/>
            <a:ext cx="8372906" cy="476726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Observe and Describe Emotion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latin typeface="Comic Sans MS" panose="030F0702030302020204" pitchFamily="66" charset="0"/>
              </a:rPr>
              <a:t>Anxiety Ladder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STRONG: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u="sng" dirty="0" smtClean="0">
                <a:latin typeface="Comic Sans MS" panose="030F0702030302020204" pitchFamily="66" charset="0"/>
              </a:rPr>
              <a:t>S</a:t>
            </a:r>
            <a:r>
              <a:rPr lang="en-US" dirty="0" smtClean="0">
                <a:latin typeface="Comic Sans MS" panose="030F0702030302020204" pitchFamily="66" charset="0"/>
              </a:rPr>
              <a:t>leep hygiene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u="sng" dirty="0" smtClean="0">
                <a:latin typeface="Comic Sans MS" panose="030F0702030302020204" pitchFamily="66" charset="0"/>
              </a:rPr>
              <a:t>T</a:t>
            </a:r>
            <a:r>
              <a:rPr lang="en-US" dirty="0" smtClean="0">
                <a:latin typeface="Comic Sans MS" panose="030F0702030302020204" pitchFamily="66" charset="0"/>
              </a:rPr>
              <a:t>reat </a:t>
            </a:r>
            <a:r>
              <a:rPr lang="en-US" dirty="0">
                <a:latin typeface="Comic Sans MS" panose="030F0702030302020204" pitchFamily="66" charset="0"/>
              </a:rPr>
              <a:t>p</a:t>
            </a:r>
            <a:r>
              <a:rPr lang="en-US" dirty="0" smtClean="0">
                <a:latin typeface="Comic Sans MS" panose="030F0702030302020204" pitchFamily="66" charset="0"/>
              </a:rPr>
              <a:t>hysical illness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u="sng" dirty="0" smtClean="0">
                <a:latin typeface="Comic Sans MS" panose="030F0702030302020204" pitchFamily="66" charset="0"/>
              </a:rPr>
              <a:t>O</a:t>
            </a:r>
            <a:r>
              <a:rPr lang="en-US" dirty="0" smtClean="0">
                <a:latin typeface="Comic Sans MS" panose="030F0702030302020204" pitchFamily="66" charset="0"/>
              </a:rPr>
              <a:t>nce a day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u="sng" dirty="0" smtClean="0">
                <a:latin typeface="Comic Sans MS" panose="030F0702030302020204" pitchFamily="66" charset="0"/>
              </a:rPr>
              <a:t>N</a:t>
            </a:r>
            <a:r>
              <a:rPr lang="en-US" dirty="0" smtClean="0">
                <a:latin typeface="Comic Sans MS" panose="030F0702030302020204" pitchFamily="66" charset="0"/>
              </a:rPr>
              <a:t>utrition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u="sng" dirty="0" smtClean="0">
                <a:latin typeface="Comic Sans MS" panose="030F0702030302020204" pitchFamily="66" charset="0"/>
              </a:rPr>
              <a:t>G</a:t>
            </a:r>
            <a:r>
              <a:rPr lang="en-US" dirty="0" smtClean="0">
                <a:latin typeface="Comic Sans MS" panose="030F0702030302020204" pitchFamily="66" charset="0"/>
              </a:rPr>
              <a:t>et Exercise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27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314" y="136726"/>
            <a:ext cx="8384345" cy="111198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Observe and Describe Emotions: Ladders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200" y="1425456"/>
            <a:ext cx="8372906" cy="4601381"/>
          </a:xfrm>
        </p:spPr>
        <p:txBody>
          <a:bodyPr>
            <a:normAutofit fontScale="92500" lnSpcReduction="10000"/>
          </a:bodyPr>
          <a:lstStyle/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Comic Sans MS" pitchFamily="66" charset="0"/>
              </a:rPr>
              <a:t>Patients identify different levels of their emotion by creating a ladder.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Comic Sans MS" pitchFamily="66" charset="0"/>
              </a:rPr>
              <a:t>The ladder is a scale of physical sensations/urges/impulses/thoughts that patients report they experience when they have the specific emotion.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Comic Sans MS" pitchFamily="66" charset="0"/>
              </a:rPr>
              <a:t>The scale is from 1 to 10 with 10 being the worst amount of the emotion that patients have ever experienced.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Comic Sans MS" pitchFamily="66" charset="0"/>
              </a:rPr>
              <a:t>Patients identify a crisis zone. The typical crisis zone is between 7 and 10, however it does vary. </a:t>
            </a:r>
          </a:p>
          <a:p>
            <a:endParaRPr lang="en-US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14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Ladder Instructions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69615F"/>
                </a:solidFill>
                <a:latin typeface="Comic Sans MS" panose="030F0702030302020204" pitchFamily="66" charset="0"/>
              </a:rPr>
              <a:t>Step 1: </a:t>
            </a:r>
            <a:r>
              <a:rPr lang="en-US" sz="3200" dirty="0" smtClean="0">
                <a:solidFill>
                  <a:srgbClr val="69615F"/>
                </a:solidFill>
                <a:latin typeface="Comic Sans MS" panose="030F0702030302020204" pitchFamily="66" charset="0"/>
              </a:rPr>
              <a:t>Identify </a:t>
            </a:r>
            <a:r>
              <a:rPr lang="en-US" sz="3200" dirty="0">
                <a:solidFill>
                  <a:srgbClr val="69615F"/>
                </a:solidFill>
                <a:latin typeface="Comic Sans MS" panose="030F0702030302020204" pitchFamily="66" charset="0"/>
              </a:rPr>
              <a:t>the physical sensations, urges and impulses that are </a:t>
            </a:r>
            <a:r>
              <a:rPr lang="en-US" sz="3200" dirty="0" smtClean="0">
                <a:solidFill>
                  <a:srgbClr val="69615F"/>
                </a:solidFill>
                <a:latin typeface="Comic Sans MS" panose="030F0702030302020204" pitchFamily="66" charset="0"/>
              </a:rPr>
              <a:t>experienced</a:t>
            </a:r>
          </a:p>
          <a:p>
            <a:r>
              <a:rPr lang="en-US" sz="3200" dirty="0" smtClean="0">
                <a:solidFill>
                  <a:srgbClr val="69615F"/>
                </a:solidFill>
                <a:latin typeface="Comic Sans MS" panose="030F0702030302020204" pitchFamily="66" charset="0"/>
              </a:rPr>
              <a:t>Step 2: </a:t>
            </a:r>
            <a:r>
              <a:rPr lang="en-US" sz="3200" dirty="0" smtClean="0">
                <a:latin typeface="Comic Sans MS" panose="030F0702030302020204" pitchFamily="66" charset="0"/>
              </a:rPr>
              <a:t>Put </a:t>
            </a:r>
            <a:r>
              <a:rPr lang="en-US" sz="3200" dirty="0">
                <a:latin typeface="Comic Sans MS" panose="030F0702030302020204" pitchFamily="66" charset="0"/>
              </a:rPr>
              <a:t>the experiences in order on the scale of </a:t>
            </a:r>
            <a:r>
              <a:rPr lang="en-US" sz="3200" dirty="0" smtClean="0">
                <a:latin typeface="Comic Sans MS" panose="030F0702030302020204" pitchFamily="66" charset="0"/>
              </a:rPr>
              <a:t>1-10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Step 3: Identify crisis </a:t>
            </a:r>
            <a:r>
              <a:rPr lang="en-US" sz="3200" dirty="0" smtClean="0">
                <a:latin typeface="Comic Sans MS" panose="030F0702030302020204" pitchFamily="66" charset="0"/>
              </a:rPr>
              <a:t>zone</a:t>
            </a:r>
            <a:r>
              <a:rPr lang="en-US" sz="3200" dirty="0">
                <a:latin typeface="Comic Sans MS" panose="030F0702030302020204" pitchFamily="66" charset="0"/>
              </a:rPr>
              <a:t/>
            </a:r>
            <a:br>
              <a:rPr lang="en-US" sz="3200" dirty="0">
                <a:latin typeface="Comic Sans MS" panose="030F0702030302020204" pitchFamily="66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23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523" y="260229"/>
            <a:ext cx="8384345" cy="1111982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Common Anxiety </a:t>
            </a:r>
            <a:r>
              <a:rPr lang="en-US" dirty="0" smtClean="0">
                <a:solidFill>
                  <a:srgbClr val="69615F"/>
                </a:solidFill>
                <a:latin typeface="Comic Sans MS" panose="030F0702030302020204" pitchFamily="66" charset="0"/>
              </a:rPr>
              <a:t>Physical Sensations</a:t>
            </a:r>
            <a:r>
              <a:rPr lang="en-US" dirty="0">
                <a:solidFill>
                  <a:srgbClr val="69615F"/>
                </a:solidFill>
                <a:latin typeface="Comic Sans MS" panose="030F0702030302020204" pitchFamily="66" charset="0"/>
              </a:rPr>
              <a:t>, </a:t>
            </a:r>
            <a:r>
              <a:rPr lang="en-US" dirty="0" smtClean="0">
                <a:solidFill>
                  <a:srgbClr val="69615F"/>
                </a:solidFill>
                <a:latin typeface="Comic Sans MS" panose="030F0702030302020204" pitchFamily="66" charset="0"/>
              </a:rPr>
              <a:t>Urges </a:t>
            </a:r>
            <a:r>
              <a:rPr lang="en-US" dirty="0">
                <a:solidFill>
                  <a:srgbClr val="69615F"/>
                </a:solidFill>
                <a:latin typeface="Comic Sans MS" panose="030F0702030302020204" pitchFamily="66" charset="0"/>
              </a:rPr>
              <a:t>and </a:t>
            </a:r>
            <a:r>
              <a:rPr lang="en-US" dirty="0" smtClean="0">
                <a:solidFill>
                  <a:srgbClr val="69615F"/>
                </a:solidFill>
                <a:latin typeface="Comic Sans MS" panose="030F0702030302020204" pitchFamily="66" charset="0"/>
              </a:rPr>
              <a:t>Impulses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Fast heartbeat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Breathing heavy, holding breath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Stomach aches, butterflies, nausea, diarrhea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Fidgeting, nail biting, tapping foot, shaking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Crying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Thoughts, plans, intentions to harm self/others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Verbal or physical aggression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Loss of appetite, restrict eating, binge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Difficulty concentrating, dizzy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15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24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-233388"/>
            <a:ext cx="8690812" cy="1111982"/>
          </a:xfrm>
        </p:spPr>
        <p:txBody>
          <a:bodyPr>
            <a:normAutofit/>
          </a:bodyPr>
          <a:lstStyle/>
          <a:p>
            <a:pPr algn="ctr"/>
            <a:r>
              <a:rPr lang="en-US" sz="2000" dirty="0" smtClean="0">
                <a:latin typeface="Comic Sans MS" panose="030F0702030302020204" pitchFamily="66" charset="0"/>
              </a:rPr>
              <a:t/>
            </a:r>
            <a:br>
              <a:rPr lang="en-US" sz="2000" dirty="0" smtClean="0">
                <a:latin typeface="Comic Sans MS" panose="030F0702030302020204" pitchFamily="66" charset="0"/>
              </a:rPr>
            </a:br>
            <a:r>
              <a:rPr lang="en-US" sz="2000" dirty="0" smtClean="0">
                <a:latin typeface="Comic Sans MS" panose="030F0702030302020204" pitchFamily="66" charset="0"/>
              </a:rPr>
              <a:t>Anxiety Ladder 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-2233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4457764"/>
              </p:ext>
            </p:extLst>
          </p:nvPr>
        </p:nvGraphicFramePr>
        <p:xfrm>
          <a:off x="2170632" y="590878"/>
          <a:ext cx="4585270" cy="5983168"/>
        </p:xfrm>
        <a:graphic>
          <a:graphicData uri="http://schemas.openxmlformats.org/drawingml/2006/table">
            <a:tbl>
              <a:tblPr firstRow="1" firstCol="1" bandRow="1"/>
              <a:tblGrid>
                <a:gridCol w="4585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68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223" marR="3922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9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10 </a:t>
                      </a:r>
                      <a:r>
                        <a:rPr lang="en-US" sz="1500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Yell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/ hit</a:t>
                      </a:r>
                      <a:endParaRPr lang="en-US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39223" marR="3922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29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9  </a:t>
                      </a:r>
                      <a:r>
                        <a:rPr lang="en-US" sz="1500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Panic attack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/ tries to escape</a:t>
                      </a:r>
                      <a:endParaRPr lang="en-US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39223" marR="3922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9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700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8  </a:t>
                      </a:r>
                      <a:r>
                        <a:rPr lang="en-US" sz="1500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Cry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/ hyperventilate </a:t>
                      </a:r>
                      <a:endParaRPr lang="en-US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39223" marR="3922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29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7  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Stomach aches / nausea</a:t>
                      </a:r>
                      <a:endParaRPr lang="en-US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39223" marR="3922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29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6  </a:t>
                      </a:r>
                      <a:r>
                        <a:rPr lang="en-US" sz="150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Chest tightness / heavy breathing</a:t>
                      </a:r>
                      <a:endParaRPr lang="en-US" sz="70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39223" marR="3922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29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5  </a:t>
                      </a:r>
                      <a:r>
                        <a:rPr lang="en-US" sz="1500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Heart racing</a:t>
                      </a:r>
                      <a:endParaRPr lang="en-US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39223" marR="3922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29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4  </a:t>
                      </a:r>
                      <a:r>
                        <a:rPr lang="en-US" sz="150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Muscle tension in neck and shoulders</a:t>
                      </a:r>
                      <a:endParaRPr lang="en-US" sz="70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39223" marR="3922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29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3  </a:t>
                      </a:r>
                      <a:r>
                        <a:rPr lang="en-US" sz="1500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Racing thoughts</a:t>
                      </a:r>
                      <a:endParaRPr lang="en-US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39223" marR="3922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29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2  </a:t>
                      </a:r>
                      <a:r>
                        <a:rPr lang="en-US" sz="150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Playing with clothes and hair</a:t>
                      </a:r>
                      <a:endParaRPr lang="en-US" sz="70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39223" marR="3922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29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 1  </a:t>
                      </a:r>
                      <a:r>
                        <a:rPr lang="en-US" sz="1500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Leg or foot tapping</a:t>
                      </a:r>
                      <a:endParaRPr lang="en-US" sz="7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39223" marR="3922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68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223" marR="39223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118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STRONG: </a:t>
            </a:r>
            <a:r>
              <a:rPr lang="en-US" u="sng" dirty="0" smtClean="0">
                <a:latin typeface="Comic Sans MS" panose="030F0702030302020204" pitchFamily="66" charset="0"/>
              </a:rPr>
              <a:t>S</a:t>
            </a:r>
            <a:r>
              <a:rPr lang="en-US" dirty="0" smtClean="0">
                <a:latin typeface="Comic Sans MS" panose="030F0702030302020204" pitchFamily="66" charset="0"/>
              </a:rPr>
              <a:t>leep Hygiene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Goal of 8-10 hours of sleep her day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No napping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No screens one hour before bed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No exercise three hours before bed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Limit caffeine and sugar after lunch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Bedtime routine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Bed = sleep only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Get up after 20-30 minutes of no sleeping and do a non-stimulating activity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75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STRONG: </a:t>
            </a:r>
            <a:r>
              <a:rPr lang="en-US" u="sng" dirty="0" smtClean="0">
                <a:latin typeface="Comic Sans MS" panose="030F0702030302020204" pitchFamily="66" charset="0"/>
              </a:rPr>
              <a:t>T</a:t>
            </a:r>
            <a:r>
              <a:rPr lang="en-US" dirty="0" smtClean="0">
                <a:latin typeface="Comic Sans MS" panose="030F0702030302020204" pitchFamily="66" charset="0"/>
              </a:rPr>
              <a:t>reat Physical Illness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Take prescriptions medicine as directed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Be aware of side effects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Do not take other people’s medicine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Drink plenty of fluids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Rest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Go to doctor after 3-5 days of illness with no relief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79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latin typeface="Comic Sans MS" panose="030F0702030302020204" pitchFamily="66" charset="0"/>
              </a:rPr>
              <a:t>STRONG: </a:t>
            </a:r>
            <a:r>
              <a:rPr lang="en-US" sz="3000" u="sng" dirty="0" smtClean="0">
                <a:latin typeface="Comic Sans MS" panose="030F0702030302020204" pitchFamily="66" charset="0"/>
              </a:rPr>
              <a:t>R</a:t>
            </a:r>
            <a:r>
              <a:rPr lang="en-US" sz="3000" dirty="0" smtClean="0">
                <a:latin typeface="Comic Sans MS" panose="030F0702030302020204" pitchFamily="66" charset="0"/>
              </a:rPr>
              <a:t>esist Mood-Altering Substances </a:t>
            </a:r>
            <a:endParaRPr lang="en-US" sz="30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Limit: caffeine, sugar, pop, candy, desserts, coffee, over the counter medications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None: alcohol, energy drinks, illegal drugs, nicotine, vape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76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STRONG: </a:t>
            </a:r>
            <a:r>
              <a:rPr lang="en-US" u="sng" dirty="0" smtClean="0">
                <a:latin typeface="Comic Sans MS" panose="030F0702030302020204" pitchFamily="66" charset="0"/>
              </a:rPr>
              <a:t>O</a:t>
            </a:r>
            <a:r>
              <a:rPr lang="en-US" dirty="0" smtClean="0">
                <a:latin typeface="Comic Sans MS" panose="030F0702030302020204" pitchFamily="66" charset="0"/>
              </a:rPr>
              <a:t>nce a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Engage in activities that are enjoyable and meaningful on a daily basis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Move towards values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Balance work and play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Accumulate positive experiences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19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STRONG: </a:t>
            </a:r>
            <a:r>
              <a:rPr lang="en-US" u="sng" dirty="0" smtClean="0">
                <a:latin typeface="Comic Sans MS" panose="030F0702030302020204" pitchFamily="66" charset="0"/>
              </a:rPr>
              <a:t>N</a:t>
            </a:r>
            <a:r>
              <a:rPr lang="en-US" dirty="0" smtClean="0">
                <a:latin typeface="Comic Sans MS" panose="030F0702030302020204" pitchFamily="66" charset="0"/>
              </a:rPr>
              <a:t>utrition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Follow food pyramid or “my plate” guidelines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3 full meals or 5 small meals per day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Protein for breakfast to increase focus and concentration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Water intake: half your body weight in ounces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45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Comic Sans MS" pitchFamily="66" charset="0"/>
              </a:rPr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>
                <a:latin typeface="Comic Sans MS" pitchFamily="66" charset="0"/>
              </a:rPr>
              <a:t>Define anxiety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en-US" dirty="0" smtClean="0">
                <a:latin typeface="Comic Sans MS" pitchFamily="66" charset="0"/>
              </a:rPr>
              <a:t>Healthy </a:t>
            </a:r>
            <a:r>
              <a:rPr lang="en-US" altLang="en-US" dirty="0">
                <a:latin typeface="Comic Sans MS" pitchFamily="66" charset="0"/>
              </a:rPr>
              <a:t>anxiety </a:t>
            </a:r>
            <a:r>
              <a:rPr lang="en-US" altLang="en-US" dirty="0" smtClean="0">
                <a:latin typeface="Comic Sans MS" pitchFamily="66" charset="0"/>
              </a:rPr>
              <a:t>versus </a:t>
            </a:r>
            <a:r>
              <a:rPr lang="en-US" altLang="en-US" dirty="0">
                <a:latin typeface="Comic Sans MS" pitchFamily="66" charset="0"/>
              </a:rPr>
              <a:t>anxiety </a:t>
            </a:r>
            <a:r>
              <a:rPr lang="en-US" altLang="en-US" dirty="0" smtClean="0">
                <a:latin typeface="Comic Sans MS" pitchFamily="66" charset="0"/>
              </a:rPr>
              <a:t>disorders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en-US" dirty="0" smtClean="0">
                <a:latin typeface="Comic Sans MS" pitchFamily="66" charset="0"/>
              </a:rPr>
              <a:t>School </a:t>
            </a:r>
            <a:r>
              <a:rPr lang="en-US" altLang="en-US" dirty="0">
                <a:latin typeface="Comic Sans MS" pitchFamily="66" charset="0"/>
              </a:rPr>
              <a:t>refusal versus school truancy </a:t>
            </a:r>
          </a:p>
          <a:p>
            <a:r>
              <a:rPr lang="en-US" altLang="en-US" dirty="0" smtClean="0">
                <a:latin typeface="Comic Sans MS" pitchFamily="66" charset="0"/>
              </a:rPr>
              <a:t>Define depression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en-US" dirty="0">
                <a:latin typeface="Comic Sans MS" pitchFamily="66" charset="0"/>
              </a:rPr>
              <a:t>S</a:t>
            </a:r>
            <a:r>
              <a:rPr lang="en-US" altLang="en-US" dirty="0" smtClean="0">
                <a:latin typeface="Comic Sans MS" pitchFamily="66" charset="0"/>
              </a:rPr>
              <a:t>adness versus depression </a:t>
            </a:r>
          </a:p>
          <a:p>
            <a:r>
              <a:rPr lang="en-US" altLang="en-US" dirty="0" smtClean="0">
                <a:latin typeface="Comic Sans MS" pitchFamily="66" charset="0"/>
              </a:rPr>
              <a:t>Strategies and skills to manage difficult emotions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Exploring ways to get help and support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4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STRONG: </a:t>
            </a:r>
            <a:r>
              <a:rPr lang="en-US" u="sng" dirty="0" smtClean="0">
                <a:latin typeface="Comic Sans MS" panose="030F0702030302020204" pitchFamily="66" charset="0"/>
              </a:rPr>
              <a:t>G</a:t>
            </a:r>
            <a:r>
              <a:rPr lang="en-US" dirty="0" smtClean="0">
                <a:latin typeface="Comic Sans MS" panose="030F0702030302020204" pitchFamily="66" charset="0"/>
              </a:rPr>
              <a:t>et Exercise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60 minutes of activity per day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Engage in fun activities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Stay hydrated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Exercise releases endorphins: increase mood and decrease stress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24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mic Sans MS" pitchFamily="66" charset="0"/>
              </a:rPr>
              <a:t>Distress Tolerance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346075" y="1433015"/>
            <a:ext cx="8462963" cy="4667534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 typeface="Arial" charset="0"/>
              <a:buChar char="•"/>
            </a:pPr>
            <a:r>
              <a:rPr lang="en-US" sz="2800" dirty="0" smtClean="0">
                <a:latin typeface="Comic Sans MS" pitchFamily="66" charset="0"/>
              </a:rPr>
              <a:t>Distress tolerance emphasizes learning to bear pain skillfully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smtClean="0">
                <a:latin typeface="Comic Sans MS" pitchFamily="66" charset="0"/>
              </a:rPr>
              <a:t>to manage crisis situations.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 typeface="Arial" charset="0"/>
              <a:buChar char="•"/>
            </a:pPr>
            <a:endParaRPr lang="en-US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 typeface="Arial" charset="0"/>
              <a:buChar char="•"/>
            </a:pPr>
            <a:r>
              <a:rPr lang="en-US" sz="2800" dirty="0" smtClean="0">
                <a:latin typeface="Comic Sans MS" pitchFamily="66" charset="0"/>
              </a:rPr>
              <a:t>Goals of Distress Tolerance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2800" dirty="0">
                <a:latin typeface="Comic Sans MS" pitchFamily="66" charset="0"/>
              </a:rPr>
              <a:t>moving body towards values while carrying any discomforts </a:t>
            </a:r>
            <a:r>
              <a:rPr lang="en-US" altLang="en-US" sz="2800" dirty="0" smtClean="0">
                <a:latin typeface="Comic Sans MS" pitchFamily="66" charset="0"/>
              </a:rPr>
              <a:t>lightly 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2800" dirty="0" smtClean="0">
                <a:latin typeface="Comic Sans MS" pitchFamily="66" charset="0"/>
              </a:rPr>
              <a:t>Survive </a:t>
            </a:r>
            <a:r>
              <a:rPr lang="en-US" altLang="en-US" sz="2800" dirty="0">
                <a:latin typeface="Comic Sans MS" pitchFamily="66" charset="0"/>
              </a:rPr>
              <a:t>emotional situations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en-US" sz="2800" dirty="0" smtClean="0">
                <a:latin typeface="Comic Sans MS" pitchFamily="66" charset="0"/>
              </a:rPr>
              <a:t>Become </a:t>
            </a:r>
            <a:r>
              <a:rPr lang="en-US" altLang="en-US" sz="2800" dirty="0">
                <a:latin typeface="Comic Sans MS" pitchFamily="66" charset="0"/>
              </a:rPr>
              <a:t>free of having to satisfy the demands of any unhealthy </a:t>
            </a:r>
            <a:r>
              <a:rPr lang="en-US" altLang="en-US" sz="2800" dirty="0" smtClean="0">
                <a:latin typeface="Comic Sans MS" pitchFamily="66" charset="0"/>
              </a:rPr>
              <a:t>urges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en-US" sz="2800" dirty="0" smtClean="0">
                <a:latin typeface="Comic Sans MS" pitchFamily="66" charset="0"/>
              </a:rPr>
              <a:t>Let go of realities you can not control </a:t>
            </a:r>
            <a:endParaRPr lang="en-US" altLang="en-US" sz="2800" dirty="0">
              <a:latin typeface="Comic Sans MS" pitchFamily="66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 typeface="Times" pitchFamily="28" charset="0"/>
              <a:buChar char="•"/>
            </a:pPr>
            <a:endParaRPr lang="en-US" sz="18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191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Comic Sans MS" pitchFamily="66" charset="0"/>
              </a:rPr>
              <a:t>Distress Tolerance Skills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>
          <a:xfrm>
            <a:off x="436097" y="1238591"/>
            <a:ext cx="8243390" cy="523875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altLang="en-US" sz="2800" dirty="0" smtClean="0">
                <a:latin typeface="Comic Sans MS" pitchFamily="66" charset="0"/>
              </a:rPr>
              <a:t>Distraction based techniques </a:t>
            </a:r>
            <a:endParaRPr lang="en-US" altLang="en-US" sz="2800" dirty="0">
              <a:latin typeface="Comic Sans MS" pitchFamily="66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US" altLang="en-US" sz="2800" dirty="0" smtClean="0">
                <a:latin typeface="Comic Sans MS" pitchFamily="66" charset="0"/>
              </a:rPr>
              <a:t>Self-Soothe with your five senses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 sz="2800" dirty="0" smtClean="0">
                <a:latin typeface="Comic Sans MS" pitchFamily="66" charset="0"/>
              </a:rPr>
              <a:t>Crisis kit </a:t>
            </a:r>
          </a:p>
          <a:p>
            <a:pPr lvl="1">
              <a:buFont typeface="Arial" charset="0"/>
              <a:buChar char="•"/>
            </a:pPr>
            <a:r>
              <a:rPr lang="en-US" altLang="en-US" sz="2800" dirty="0" smtClean="0">
                <a:latin typeface="Comic Sans MS" pitchFamily="66" charset="0"/>
              </a:rPr>
              <a:t>Object related skills</a:t>
            </a:r>
          </a:p>
          <a:p>
            <a:pPr lvl="1">
              <a:buFont typeface="Arial" charset="0"/>
              <a:buChar char="•"/>
            </a:pPr>
            <a:r>
              <a:rPr lang="en-US" altLang="en-US" sz="2800" dirty="0" smtClean="0">
                <a:latin typeface="Comic Sans MS" pitchFamily="66" charset="0"/>
              </a:rPr>
              <a:t>Index card of non-object related skills </a:t>
            </a:r>
          </a:p>
        </p:txBody>
      </p:sp>
    </p:spTree>
    <p:extLst>
      <p:ext uri="{BB962C8B-B14F-4D97-AF65-F5344CB8AC3E}">
        <p14:creationId xmlns:p14="http://schemas.microsoft.com/office/powerpoint/2010/main" val="3247547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4387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Comic Sans MS" pitchFamily="66" charset="0"/>
              </a:rPr>
              <a:t>Distraction based techniques 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>
          <a:xfrm>
            <a:off x="76200" y="1114425"/>
            <a:ext cx="8942388" cy="5450148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400" b="1" dirty="0" smtClean="0">
                <a:latin typeface="Comic Sans MS" pitchFamily="66" charset="0"/>
              </a:rPr>
              <a:t>Activities:</a:t>
            </a:r>
            <a:r>
              <a:rPr lang="en-US" altLang="en-US" sz="2400" dirty="0" smtClean="0">
                <a:latin typeface="Comic Sans MS" pitchFamily="66" charset="0"/>
              </a:rPr>
              <a:t> exercise, hobbies, games, sports, dance, jumping jacks, bike ride, jump rope, walk dog, play with animals, yoga </a:t>
            </a:r>
          </a:p>
          <a:p>
            <a:pPr eaLnBrk="1" hangingPunct="1"/>
            <a:r>
              <a:rPr lang="en-US" altLang="en-US" sz="2400" dirty="0" smtClean="0">
                <a:latin typeface="Comic Sans MS" pitchFamily="66" charset="0"/>
              </a:rPr>
              <a:t> </a:t>
            </a:r>
            <a:r>
              <a:rPr lang="en-US" altLang="en-US" sz="2400" b="1" dirty="0" smtClean="0">
                <a:latin typeface="Comic Sans MS" pitchFamily="66" charset="0"/>
              </a:rPr>
              <a:t>Contributing:</a:t>
            </a:r>
            <a:r>
              <a:rPr lang="en-US" altLang="en-US" sz="2400" dirty="0" smtClean="0">
                <a:latin typeface="Comic Sans MS" pitchFamily="66" charset="0"/>
              </a:rPr>
              <a:t> volunteer, make a gift, surprise someone, chores, cook/bake, help team mate, coach, babysit, call friend/talk about them</a:t>
            </a:r>
          </a:p>
          <a:p>
            <a:pPr eaLnBrk="1" hangingPunct="1"/>
            <a:r>
              <a:rPr lang="en-US" altLang="en-US" sz="2400" b="1" dirty="0" smtClean="0">
                <a:latin typeface="Comic Sans MS" pitchFamily="66" charset="0"/>
              </a:rPr>
              <a:t>Thoughts:</a:t>
            </a:r>
            <a:r>
              <a:rPr lang="en-US" altLang="en-US" sz="2400" dirty="0" smtClean="0">
                <a:latin typeface="Comic Sans MS" pitchFamily="66" charset="0"/>
              </a:rPr>
              <a:t> reading, homework, puzzles, paint, ABC game, word searches,  Sudoku, crosswords, count backwards by 13, 20 questions, I spy, extreme connect the dots pages, hidden pictures </a:t>
            </a:r>
          </a:p>
          <a:p>
            <a:pPr eaLnBrk="1" hangingPunct="1"/>
            <a:r>
              <a:rPr lang="en-US" altLang="en-US" sz="2400" b="1" dirty="0" smtClean="0">
                <a:latin typeface="Comic Sans MS" pitchFamily="66" charset="0"/>
              </a:rPr>
              <a:t>Shock the Senses:</a:t>
            </a:r>
            <a:r>
              <a:rPr lang="en-US" altLang="en-US" sz="2400" dirty="0" smtClean="0">
                <a:latin typeface="Comic Sans MS" pitchFamily="66" charset="0"/>
              </a:rPr>
              <a:t> cold shower (touch), spicy food (taste), loud music (sound), spices (smell), optical illusions (sight)</a:t>
            </a:r>
          </a:p>
          <a:p>
            <a:r>
              <a:rPr lang="en-US" altLang="en-US" sz="2400" b="1" dirty="0" smtClean="0">
                <a:latin typeface="Comic Sans MS" pitchFamily="66" charset="0"/>
              </a:rPr>
              <a:t>Imagery:</a:t>
            </a:r>
            <a:r>
              <a:rPr lang="en-US" altLang="en-US" sz="2400" dirty="0" smtClean="0">
                <a:latin typeface="Comic Sans MS" pitchFamily="66" charset="0"/>
              </a:rPr>
              <a:t> relaxing </a:t>
            </a:r>
            <a:r>
              <a:rPr lang="en-US" altLang="en-US" sz="2400" dirty="0">
                <a:latin typeface="Comic Sans MS" pitchFamily="66" charset="0"/>
              </a:rPr>
              <a:t>scene, imagine coping, fantasy, nature, memories, </a:t>
            </a:r>
            <a:r>
              <a:rPr lang="en-US" altLang="en-US" sz="2400" dirty="0" smtClean="0">
                <a:latin typeface="Comic Sans MS" pitchFamily="66" charset="0"/>
              </a:rPr>
              <a:t>vacations, family, friends, sport </a:t>
            </a:r>
            <a:r>
              <a:rPr lang="en-US" altLang="en-US" sz="2400" dirty="0">
                <a:latin typeface="Comic Sans MS" pitchFamily="66" charset="0"/>
              </a:rPr>
              <a:t>plays  </a:t>
            </a:r>
          </a:p>
          <a:p>
            <a:pPr eaLnBrk="1" hangingPunct="1"/>
            <a:endParaRPr lang="en-US" altLang="en-US" sz="20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912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4387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Comic Sans MS" pitchFamily="66" charset="0"/>
              </a:rPr>
              <a:t>Self-Soothe with Your 5 Senses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>
          <a:xfrm>
            <a:off x="0" y="1111250"/>
            <a:ext cx="9036050" cy="5607050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2000" b="1" dirty="0">
                <a:latin typeface="Comic Sans MS" pitchFamily="66" charset="0"/>
              </a:rPr>
              <a:t>Vision:</a:t>
            </a:r>
            <a:r>
              <a:rPr lang="en-US" sz="2000" dirty="0">
                <a:latin typeface="Comic Sans MS" pitchFamily="66" charset="0"/>
              </a:rPr>
              <a:t> flowers, candle/watch flame, food, art, pictures of family/friends/pets, star gaze, walk/drive mindfully, you tube videos, books, dance performances, television, movies, celebrities, nature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000" b="1" dirty="0">
                <a:latin typeface="Comic Sans MS" pitchFamily="66" charset="0"/>
              </a:rPr>
              <a:t>Hearing:</a:t>
            </a:r>
            <a:r>
              <a:rPr lang="en-US" sz="2000" dirty="0">
                <a:latin typeface="Comic Sans MS" pitchFamily="66" charset="0"/>
              </a:rPr>
              <a:t> listen to soothing music, sounds of nature (waves, birds, rainfall, leaves rustling), sing your favorite song, play musical instrument, friends/family voices, audio books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000" b="1" dirty="0">
                <a:latin typeface="Comic Sans MS" pitchFamily="66" charset="0"/>
              </a:rPr>
              <a:t>Smell:</a:t>
            </a:r>
            <a:r>
              <a:rPr lang="en-US" sz="2000" dirty="0">
                <a:latin typeface="Comic Sans MS" pitchFamily="66" charset="0"/>
              </a:rPr>
              <a:t> favorite perfume or cologne, lotion, spray fragrance in the air, scented candles, potpourri, bake cookies/bread/cupcakes, cook favorite meal, mindfully walk in nature, wax melts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000" b="1" dirty="0">
                <a:latin typeface="Comic Sans MS" pitchFamily="66" charset="0"/>
              </a:rPr>
              <a:t>Taste:</a:t>
            </a:r>
            <a:r>
              <a:rPr lang="en-US" sz="2000" dirty="0">
                <a:latin typeface="Comic Sans MS" pitchFamily="66" charset="0"/>
              </a:rPr>
              <a:t> favorite meal, soothing drinks (herbal tea, hot cocoa, chocolate milk), treat yourself to a dessert, mints, gum, water, hard candy, chocolate. *remember to eat and/or drink mindfully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000" b="1" dirty="0">
                <a:latin typeface="Comic Sans MS" pitchFamily="66" charset="0"/>
              </a:rPr>
              <a:t>Touch:</a:t>
            </a:r>
            <a:r>
              <a:rPr lang="en-US" sz="2000" dirty="0">
                <a:latin typeface="Comic Sans MS" pitchFamily="66" charset="0"/>
              </a:rPr>
              <a:t> bubble bath, pet dog/cat, fresh clothes from dryer, get a </a:t>
            </a:r>
            <a:r>
              <a:rPr lang="en-US" sz="2000" dirty="0" smtClean="0">
                <a:latin typeface="Comic Sans MS" pitchFamily="66" charset="0"/>
              </a:rPr>
              <a:t>massage</a:t>
            </a:r>
            <a:r>
              <a:rPr lang="en-US" sz="2000" dirty="0">
                <a:latin typeface="Comic Sans MS" pitchFamily="66" charset="0"/>
              </a:rPr>
              <a:t>, soak your feet, put lotion on, cold compress on forehead/back of neck, soft material, brush hair/run fingers through hair, hug family member/friend, fidget toy/stress ball/bendy stick, small stuffed animal</a:t>
            </a:r>
          </a:p>
          <a:p>
            <a:pPr algn="just" eaLnBrk="1" hangingPunct="1">
              <a:buClr>
                <a:schemeClr val="accent4"/>
              </a:buClr>
              <a:buFont typeface="Arial" charset="0"/>
              <a:buChar char="•"/>
              <a:defRPr/>
            </a:pPr>
            <a:endParaRPr lang="en-US" dirty="0" smtClean="0">
              <a:latin typeface="Comic Sans MS" pitchFamily="66" charset="0"/>
            </a:endParaRPr>
          </a:p>
          <a:p>
            <a:pPr algn="just" eaLnBrk="1" hangingPunct="1">
              <a:buClr>
                <a:schemeClr val="accent4"/>
              </a:buClr>
              <a:buFont typeface="Arial" charset="0"/>
              <a:buChar char="•"/>
              <a:defRPr/>
            </a:pPr>
            <a:endParaRPr lang="en-US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803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Crisis Kit: Objects Related Skills 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sz="half" idx="1"/>
          </p:nvPr>
        </p:nvSpPr>
        <p:spPr>
          <a:xfrm>
            <a:off x="313686" y="1176907"/>
            <a:ext cx="4187825" cy="5078412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en-US" sz="2200" dirty="0" smtClean="0">
                <a:latin typeface="Comic Sans MS" pitchFamily="66" charset="0"/>
              </a:rPr>
              <a:t>Crosswords/word searches/Sudoku/logic puzzles/Extreme dot-2-dots/Hidden pictures</a:t>
            </a:r>
          </a:p>
          <a:p>
            <a:pPr>
              <a:buFont typeface="Arial" charset="0"/>
              <a:buChar char="•"/>
            </a:pPr>
            <a:r>
              <a:rPr lang="en-US" sz="2200" dirty="0" smtClean="0">
                <a:latin typeface="Comic Sans MS" pitchFamily="66" charset="0"/>
              </a:rPr>
              <a:t>Pictures of family/friends/pets/nature</a:t>
            </a:r>
          </a:p>
          <a:p>
            <a:pPr>
              <a:buFont typeface="Arial" charset="0"/>
              <a:buChar char="•"/>
            </a:pPr>
            <a:r>
              <a:rPr lang="en-US" sz="2200" dirty="0" smtClean="0">
                <a:latin typeface="Comic Sans MS" pitchFamily="66" charset="0"/>
              </a:rPr>
              <a:t>Favorite smelling lotion/perfume/cologne</a:t>
            </a:r>
          </a:p>
          <a:p>
            <a:pPr>
              <a:buFont typeface="Arial" charset="0"/>
              <a:buChar char="•"/>
            </a:pPr>
            <a:r>
              <a:rPr lang="en-US" sz="2200" dirty="0" smtClean="0">
                <a:latin typeface="Comic Sans MS" pitchFamily="66" charset="0"/>
              </a:rPr>
              <a:t>Chap stick/lip gloss</a:t>
            </a:r>
          </a:p>
          <a:p>
            <a:pPr>
              <a:buFont typeface="Arial" charset="0"/>
              <a:buChar char="•"/>
            </a:pPr>
            <a:r>
              <a:rPr lang="en-US" sz="2200" dirty="0" smtClean="0">
                <a:latin typeface="Comic Sans MS" pitchFamily="66" charset="0"/>
              </a:rPr>
              <a:t>Gum/mints/candy</a:t>
            </a:r>
          </a:p>
          <a:p>
            <a:pPr>
              <a:buFont typeface="Arial" charset="0"/>
              <a:buChar char="•"/>
            </a:pPr>
            <a:r>
              <a:rPr lang="en-US" sz="2200" dirty="0" smtClean="0">
                <a:latin typeface="Comic Sans MS" pitchFamily="66" charset="0"/>
              </a:rPr>
              <a:t>Fidget toy (stone/squishy toy/cloth/coins)</a:t>
            </a:r>
          </a:p>
          <a:p>
            <a:pPr>
              <a:buFont typeface="Arial" charset="0"/>
              <a:buChar char="•"/>
            </a:pPr>
            <a:r>
              <a:rPr lang="en-US" sz="2200" dirty="0" smtClean="0">
                <a:latin typeface="Comic Sans MS" pitchFamily="66" charset="0"/>
              </a:rPr>
              <a:t>Ear buds/playlist of high energy songs/soothing songs</a:t>
            </a:r>
          </a:p>
          <a:p>
            <a:pPr>
              <a:buFont typeface="Arial" charset="0"/>
              <a:buChar char="•"/>
            </a:pPr>
            <a:r>
              <a:rPr lang="en-US" sz="2200" dirty="0" smtClean="0">
                <a:latin typeface="Comic Sans MS" pitchFamily="66" charset="0"/>
              </a:rPr>
              <a:t>Deck of playing cards</a:t>
            </a:r>
          </a:p>
          <a:p>
            <a:endParaRPr lang="en-US" dirty="0" smtClean="0"/>
          </a:p>
        </p:txBody>
      </p:sp>
      <p:sp>
        <p:nvSpPr>
          <p:cNvPr id="69636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212780"/>
            <a:ext cx="4187825" cy="5118100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en-US" sz="2200" dirty="0" smtClean="0">
                <a:latin typeface="Comic Sans MS" pitchFamily="66" charset="0"/>
              </a:rPr>
              <a:t>Silly putty/</a:t>
            </a:r>
            <a:r>
              <a:rPr lang="en-US" sz="2200" dirty="0" err="1" smtClean="0">
                <a:latin typeface="Comic Sans MS" pitchFamily="66" charset="0"/>
              </a:rPr>
              <a:t>Play-doh</a:t>
            </a:r>
            <a:r>
              <a:rPr lang="en-US" sz="2200" dirty="0" smtClean="0">
                <a:latin typeface="Comic Sans MS" pitchFamily="66" charset="0"/>
              </a:rPr>
              <a:t>/thinking putty </a:t>
            </a:r>
            <a:endParaRPr lang="en-US" sz="2200" dirty="0">
              <a:latin typeface="Comic Sans MS" pitchFamily="66" charset="0"/>
            </a:endParaRPr>
          </a:p>
          <a:p>
            <a:pPr>
              <a:buFont typeface="Arial" charset="0"/>
              <a:buChar char="•"/>
            </a:pPr>
            <a:r>
              <a:rPr lang="en-US" sz="2200" dirty="0" smtClean="0">
                <a:latin typeface="Comic Sans MS" pitchFamily="66" charset="0"/>
              </a:rPr>
              <a:t>Pen/paper/journal</a:t>
            </a:r>
            <a:endParaRPr lang="en-US" sz="2200" dirty="0">
              <a:latin typeface="Comic Sans MS" pitchFamily="66" charset="0"/>
            </a:endParaRPr>
          </a:p>
          <a:p>
            <a:pPr>
              <a:buFont typeface="Arial" charset="0"/>
              <a:buChar char="•"/>
            </a:pPr>
            <a:r>
              <a:rPr lang="en-US" sz="2200" dirty="0" smtClean="0">
                <a:latin typeface="Comic Sans MS" pitchFamily="66" charset="0"/>
              </a:rPr>
              <a:t>Coloring pages/markers/crayons</a:t>
            </a:r>
          </a:p>
          <a:p>
            <a:pPr>
              <a:buFont typeface="Arial" charset="0"/>
              <a:buChar char="•"/>
            </a:pPr>
            <a:r>
              <a:rPr lang="en-US" sz="2200" dirty="0" smtClean="0">
                <a:latin typeface="Comic Sans MS" pitchFamily="66" charset="0"/>
              </a:rPr>
              <a:t>Cinnamon stick/tea bags/wax melts</a:t>
            </a:r>
          </a:p>
          <a:p>
            <a:pPr>
              <a:buFont typeface="Arial" charset="0"/>
              <a:buChar char="•"/>
            </a:pPr>
            <a:r>
              <a:rPr lang="en-US" sz="2200" dirty="0" smtClean="0">
                <a:latin typeface="Comic Sans MS" pitchFamily="66" charset="0"/>
              </a:rPr>
              <a:t>Book/magazine/jokes/poetry</a:t>
            </a:r>
          </a:p>
          <a:p>
            <a:pPr>
              <a:buFont typeface="Arial" charset="0"/>
              <a:buChar char="•"/>
            </a:pPr>
            <a:r>
              <a:rPr lang="en-US" sz="2200" dirty="0" smtClean="0">
                <a:latin typeface="Comic Sans MS" pitchFamily="66" charset="0"/>
              </a:rPr>
              <a:t>Shell for ocean sound plus fidget</a:t>
            </a:r>
          </a:p>
          <a:p>
            <a:pPr>
              <a:buFont typeface="Arial" charset="0"/>
              <a:buChar char="•"/>
            </a:pPr>
            <a:r>
              <a:rPr lang="en-US" sz="2200" dirty="0" smtClean="0">
                <a:latin typeface="Comic Sans MS" pitchFamily="66" charset="0"/>
              </a:rPr>
              <a:t>Inspirational quotes/lyrics/poems</a:t>
            </a:r>
          </a:p>
          <a:p>
            <a:pPr>
              <a:buFont typeface="Arial" charset="0"/>
              <a:buChar char="•"/>
            </a:pPr>
            <a:r>
              <a:rPr lang="en-US" sz="2200" dirty="0" smtClean="0">
                <a:latin typeface="Comic Sans MS" pitchFamily="66" charset="0"/>
              </a:rPr>
              <a:t>Travel sound machine</a:t>
            </a:r>
          </a:p>
          <a:p>
            <a:pPr>
              <a:buFont typeface="Arial" charset="0"/>
              <a:buChar char="•"/>
            </a:pPr>
            <a:r>
              <a:rPr lang="en-US" sz="2200" dirty="0" smtClean="0">
                <a:latin typeface="Comic Sans MS" pitchFamily="66" charset="0"/>
              </a:rPr>
              <a:t>Water bottle</a:t>
            </a:r>
          </a:p>
          <a:p>
            <a:pPr>
              <a:buFont typeface="Arial" charset="0"/>
              <a:buChar char="•"/>
            </a:pPr>
            <a:endParaRPr lang="en-US" sz="18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863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102" y="185707"/>
            <a:ext cx="8844898" cy="111198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Crisis Kit: Index Card of Non-object Related Skills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1255596"/>
            <a:ext cx="8372906" cy="507149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Comic Sans MS" pitchFamily="66" charset="0"/>
              </a:rPr>
              <a:t>4 square breathing, belly breathing </a:t>
            </a:r>
          </a:p>
          <a:p>
            <a:r>
              <a:rPr lang="en-US" dirty="0" smtClean="0">
                <a:latin typeface="Comic Sans MS" pitchFamily="66" charset="0"/>
              </a:rPr>
              <a:t>Observe thoughts </a:t>
            </a:r>
          </a:p>
          <a:p>
            <a:r>
              <a:rPr lang="en-US" dirty="0" smtClean="0">
                <a:latin typeface="Comic Sans MS" pitchFamily="66" charset="0"/>
              </a:rPr>
              <a:t>Be gentle with others </a:t>
            </a:r>
          </a:p>
          <a:p>
            <a:r>
              <a:rPr lang="en-US" dirty="0" smtClean="0">
                <a:latin typeface="Comic Sans MS" pitchFamily="66" charset="0"/>
              </a:rPr>
              <a:t>ABC game</a:t>
            </a:r>
          </a:p>
          <a:p>
            <a:r>
              <a:rPr lang="en-US" dirty="0" smtClean="0">
                <a:latin typeface="Comic Sans MS" pitchFamily="66" charset="0"/>
              </a:rPr>
              <a:t>20 questions, I Spy, tic </a:t>
            </a:r>
            <a:r>
              <a:rPr lang="en-US" dirty="0" err="1" smtClean="0">
                <a:latin typeface="Comic Sans MS" pitchFamily="66" charset="0"/>
              </a:rPr>
              <a:t>tac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toe</a:t>
            </a:r>
          </a:p>
          <a:p>
            <a:r>
              <a:rPr lang="en-US" dirty="0" smtClean="0">
                <a:latin typeface="Comic Sans MS" pitchFamily="66" charset="0"/>
              </a:rPr>
              <a:t>DBT phrases: ride the wave, get out of your future, move towards values</a:t>
            </a:r>
          </a:p>
          <a:p>
            <a:r>
              <a:rPr lang="en-US" dirty="0" smtClean="0">
                <a:latin typeface="Comic Sans MS" pitchFamily="66" charset="0"/>
              </a:rPr>
              <a:t>Count backwards by 7’s from 1,000</a:t>
            </a:r>
          </a:p>
          <a:p>
            <a:r>
              <a:rPr lang="en-US" dirty="0" smtClean="0">
                <a:latin typeface="Comic Sans MS" pitchFamily="66" charset="0"/>
              </a:rPr>
              <a:t>Exercise: jumping jacks, high knees, push-ups</a:t>
            </a:r>
          </a:p>
          <a:p>
            <a:r>
              <a:rPr lang="en-US" dirty="0" smtClean="0">
                <a:latin typeface="Comic Sans MS" pitchFamily="66" charset="0"/>
              </a:rPr>
              <a:t>Imagine calming scenes, nature, moving towards values</a:t>
            </a:r>
          </a:p>
          <a:p>
            <a:r>
              <a:rPr lang="en-US" dirty="0" smtClean="0">
                <a:latin typeface="Comic Sans MS" pitchFamily="66" charset="0"/>
              </a:rPr>
              <a:t>You Tube videos of animals or babies, watch clips of movies or television shows</a:t>
            </a:r>
          </a:p>
          <a:p>
            <a:r>
              <a:rPr lang="en-US" dirty="0" smtClean="0">
                <a:latin typeface="Comic Sans MS" pitchFamily="66" charset="0"/>
              </a:rPr>
              <a:t>Notice 5 things with five senses</a:t>
            </a:r>
          </a:p>
          <a:p>
            <a:r>
              <a:rPr lang="en-US" dirty="0" smtClean="0">
                <a:latin typeface="Comic Sans MS" pitchFamily="66" charset="0"/>
              </a:rPr>
              <a:t>Cook, bake, eat mindfully </a:t>
            </a:r>
          </a:p>
          <a:p>
            <a:endParaRPr lang="en-US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9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Ways to get help and support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1238592"/>
            <a:ext cx="8372906" cy="493837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Individual therapy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Group therapy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Family therapy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Medication management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Support groups 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Books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Support staff at school 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Hospital based program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latin typeface="Comic Sans MS" panose="030F0702030302020204" pitchFamily="66" charset="0"/>
              </a:rPr>
              <a:t>Inpatient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latin typeface="Comic Sans MS" panose="030F0702030302020204" pitchFamily="66" charset="0"/>
              </a:rPr>
              <a:t>Partial Hospitalization Program (PHP)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latin typeface="Comic Sans MS" panose="030F0702030302020204" pitchFamily="66" charset="0"/>
              </a:rPr>
              <a:t>Intensive Outpatient Program (IOP)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64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Workbooks for Anxiety and </a:t>
            </a:r>
            <a:r>
              <a:rPr lang="en-US" sz="3200" dirty="0">
                <a:latin typeface="Comic Sans MS" panose="030F0702030302020204" pitchFamily="66" charset="0"/>
              </a:rPr>
              <a:t>D</a:t>
            </a:r>
            <a:r>
              <a:rPr lang="en-US" sz="3200" dirty="0" smtClean="0">
                <a:latin typeface="Comic Sans MS" panose="030F0702030302020204" pitchFamily="66" charset="0"/>
              </a:rPr>
              <a:t>epression 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640" y="1263639"/>
            <a:ext cx="8372906" cy="509164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The Expanded Dialectical Behavior Therapy Skills Training Manual by Pederson 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Don’t Let Your Emotions Run Your For </a:t>
            </a:r>
            <a:r>
              <a:rPr lang="en-US" dirty="0" smtClean="0">
                <a:latin typeface="Comic Sans MS" panose="030F0702030302020204" pitchFamily="66" charset="0"/>
              </a:rPr>
              <a:t>Kids </a:t>
            </a:r>
            <a:r>
              <a:rPr lang="en-US" dirty="0">
                <a:latin typeface="Comic Sans MS" panose="030F0702030302020204" pitchFamily="66" charset="0"/>
              </a:rPr>
              <a:t>by </a:t>
            </a:r>
            <a:r>
              <a:rPr lang="en-US" dirty="0" err="1" smtClean="0">
                <a:latin typeface="Comic Sans MS" panose="030F0702030302020204" pitchFamily="66" charset="0"/>
              </a:rPr>
              <a:t>Solin</a:t>
            </a:r>
            <a:r>
              <a:rPr lang="en-US" dirty="0" smtClean="0">
                <a:latin typeface="Comic Sans MS" panose="030F0702030302020204" pitchFamily="66" charset="0"/>
              </a:rPr>
              <a:t> and Kress (Teens Edition by Van </a:t>
            </a:r>
            <a:r>
              <a:rPr lang="en-US" dirty="0" err="1" smtClean="0">
                <a:latin typeface="Comic Sans MS" panose="030F0702030302020204" pitchFamily="66" charset="0"/>
              </a:rPr>
              <a:t>Dijk</a:t>
            </a:r>
            <a:r>
              <a:rPr lang="en-US" dirty="0" smtClean="0">
                <a:latin typeface="Comic Sans MS" panose="030F0702030302020204" pitchFamily="66" charset="0"/>
              </a:rPr>
              <a:t>) 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The Mindfulness and Acceptance Workbook for Depression by </a:t>
            </a:r>
            <a:r>
              <a:rPr lang="en-US" dirty="0" err="1" smtClean="0">
                <a:latin typeface="Comic Sans MS" panose="030F0702030302020204" pitchFamily="66" charset="0"/>
              </a:rPr>
              <a:t>Strosahl</a:t>
            </a:r>
            <a:r>
              <a:rPr lang="en-US" dirty="0" smtClean="0">
                <a:latin typeface="Comic Sans MS" panose="030F0702030302020204" pitchFamily="66" charset="0"/>
              </a:rPr>
              <a:t> and Robinson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The Mindfulness and Acceptance Workbook for </a:t>
            </a:r>
            <a:r>
              <a:rPr lang="en-US" dirty="0" smtClean="0">
                <a:latin typeface="Comic Sans MS" panose="030F0702030302020204" pitchFamily="66" charset="0"/>
              </a:rPr>
              <a:t>Anxiety by Forsyth and </a:t>
            </a:r>
            <a:r>
              <a:rPr lang="en-US" dirty="0" err="1" smtClean="0">
                <a:latin typeface="Comic Sans MS" panose="030F0702030302020204" pitchFamily="66" charset="0"/>
              </a:rPr>
              <a:t>Eifert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Get Out of Your Mind and Into Your Life for Teens by </a:t>
            </a:r>
            <a:r>
              <a:rPr lang="en-US" dirty="0" err="1" smtClean="0">
                <a:latin typeface="Comic Sans MS" panose="030F0702030302020204" pitchFamily="66" charset="0"/>
              </a:rPr>
              <a:t>Ciarrochi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52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Book Recommendations for Parents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Parenting your Anxious Child with Mindfulness and Acceptance by McCurry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Parenting a Child Who Has Intense Emotions by Harvey and </a:t>
            </a:r>
            <a:r>
              <a:rPr lang="en-US" dirty="0" err="1" smtClean="0">
                <a:latin typeface="Comic Sans MS" panose="030F0702030302020204" pitchFamily="66" charset="0"/>
              </a:rPr>
              <a:t>Penzo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(Teen Edition by Harvey and Rathbone) 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The Joy of Parenting by Coyne and Murrell</a:t>
            </a:r>
          </a:p>
          <a:p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Parenting a Troubled Teen by </a:t>
            </a:r>
            <a:r>
              <a:rPr lang="en-US" dirty="0" err="1" smtClean="0">
                <a:latin typeface="Comic Sans MS" panose="030F0702030302020204" pitchFamily="66" charset="0"/>
              </a:rPr>
              <a:t>Zurita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66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59185" y="254796"/>
            <a:ext cx="8384345" cy="1111982"/>
          </a:xfrm>
        </p:spPr>
        <p:txBody>
          <a:bodyPr/>
          <a:lstStyle/>
          <a:p>
            <a:r>
              <a:rPr lang="en-US" altLang="en-US" dirty="0" smtClean="0">
                <a:latin typeface="Comic Sans MS" panose="030F0702030302020204" pitchFamily="66" charset="0"/>
              </a:rPr>
              <a:t>Definition of Anxiety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Times" pitchFamily="18" charset="0"/>
              <a:buChar char="•"/>
            </a:pPr>
            <a:r>
              <a:rPr lang="en-US" altLang="en-US" dirty="0" smtClean="0">
                <a:latin typeface="Comic Sans MS" panose="030F0702030302020204" pitchFamily="66" charset="0"/>
              </a:rPr>
              <a:t>“A feeling of worry, nervousness or unease typically about an imminent event or something with an uncertain outcome.” </a:t>
            </a:r>
            <a:r>
              <a:rPr lang="en-US" altLang="en-US" sz="2600" dirty="0" smtClean="0">
                <a:latin typeface="Comic Sans MS" panose="030F0702030302020204" pitchFamily="66" charset="0"/>
              </a:rPr>
              <a:t>(Merriam-Webster’s)</a:t>
            </a:r>
          </a:p>
          <a:p>
            <a:pPr eaLnBrk="1" hangingPunct="1">
              <a:buFont typeface="Times" pitchFamily="18" charset="0"/>
              <a:buChar char="•"/>
            </a:pPr>
            <a:endParaRPr lang="en-US" altLang="en-US" sz="1200" dirty="0" smtClean="0">
              <a:latin typeface="Comic Sans MS" panose="030F0702030302020204" pitchFamily="66" charset="0"/>
            </a:endParaRPr>
          </a:p>
          <a:p>
            <a:pPr eaLnBrk="1" hangingPunct="1">
              <a:buFont typeface="Times" pitchFamily="18" charset="0"/>
              <a:buChar char="•"/>
            </a:pPr>
            <a:r>
              <a:rPr lang="en-US" altLang="en-US" dirty="0" smtClean="0">
                <a:latin typeface="Comic Sans MS" panose="030F0702030302020204" pitchFamily="66" charset="0"/>
              </a:rPr>
              <a:t>Anxiety is a normal emotion and common experience.</a:t>
            </a:r>
          </a:p>
          <a:p>
            <a:pPr eaLnBrk="1" hangingPunct="1">
              <a:buFont typeface="Times" pitchFamily="18" charset="0"/>
              <a:buChar char="•"/>
            </a:pPr>
            <a:endParaRPr lang="en-US" altLang="en-US" sz="1200" dirty="0" smtClean="0">
              <a:latin typeface="Comic Sans MS" panose="030F0702030302020204" pitchFamily="66" charset="0"/>
            </a:endParaRPr>
          </a:p>
          <a:p>
            <a:pPr eaLnBrk="1" hangingPunct="1">
              <a:buFont typeface="Times" pitchFamily="18" charset="0"/>
              <a:buChar char="•"/>
            </a:pPr>
            <a:r>
              <a:rPr lang="en-US" altLang="en-US" dirty="0" smtClean="0">
                <a:latin typeface="Comic Sans MS" panose="030F0702030302020204" pitchFamily="66" charset="0"/>
              </a:rPr>
              <a:t>It is one of the most basic of human emotions. </a:t>
            </a:r>
          </a:p>
          <a:p>
            <a:pPr eaLnBrk="1" hangingPunct="1">
              <a:buFont typeface="Times" pitchFamily="18" charset="0"/>
              <a:buChar char="•"/>
            </a:pPr>
            <a:endParaRPr lang="en-US" altLang="en-US" sz="1200" dirty="0" smtClean="0">
              <a:latin typeface="Comic Sans MS" panose="030F0702030302020204" pitchFamily="66" charset="0"/>
            </a:endParaRPr>
          </a:p>
          <a:p>
            <a:pPr eaLnBrk="1" hangingPunct="1">
              <a:buFont typeface="Times" pitchFamily="18" charset="0"/>
              <a:buChar char="•"/>
            </a:pPr>
            <a:r>
              <a:rPr lang="en-US" altLang="en-US" dirty="0" smtClean="0">
                <a:latin typeface="Comic Sans MS" panose="030F0702030302020204" pitchFamily="66" charset="0"/>
              </a:rPr>
              <a:t>In general, anxiety serves to motivate and protect an individual from harm or unpleasant consequences. 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57335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omic Sans MS" pitchFamily="66" charset="0"/>
              </a:rPr>
              <a:t>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638" y="1585913"/>
            <a:ext cx="8875712" cy="4232275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dirty="0" smtClean="0">
                <a:latin typeface="Comic Sans MS" pitchFamily="66" charset="0"/>
              </a:rPr>
              <a:t>Linden Oaks Behavioral Health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dirty="0" smtClean="0">
                <a:latin typeface="Comic Sans MS" pitchFamily="66" charset="0"/>
              </a:rPr>
              <a:t> 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en-US" dirty="0" smtClean="0">
                <a:latin typeface="Comic Sans MS" pitchFamily="66" charset="0"/>
              </a:rPr>
              <a:t>Assessment &amp; Referral Center (ARC):    630-305-5027</a:t>
            </a:r>
          </a:p>
          <a:p>
            <a:pPr lvl="1">
              <a:buFont typeface="Wingdings" pitchFamily="2" charset="2"/>
              <a:buChar char="ü"/>
              <a:defRPr/>
            </a:pPr>
            <a:endParaRPr lang="en-US" dirty="0">
              <a:latin typeface="Comic Sans MS" pitchFamily="66" charset="0"/>
            </a:endParaRPr>
          </a:p>
          <a:p>
            <a:pPr lvl="1">
              <a:buFont typeface="Wingdings" pitchFamily="2" charset="2"/>
              <a:buChar char="ü"/>
              <a:defRPr/>
            </a:pPr>
            <a:r>
              <a:rPr lang="en-US" dirty="0" smtClean="0">
                <a:latin typeface="Comic Sans MS" pitchFamily="66" charset="0"/>
              </a:rPr>
              <a:t>Marketing Department: 630-646-5150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dirty="0">
              <a:latin typeface="Comic Sans MS" pitchFamily="66" charset="0"/>
            </a:endParaRPr>
          </a:p>
          <a:p>
            <a:pPr lvl="1">
              <a:buFont typeface="Wingdings" pitchFamily="2" charset="2"/>
              <a:buChar char="ü"/>
              <a:defRPr/>
            </a:pPr>
            <a:r>
              <a:rPr lang="en-US" dirty="0" smtClean="0">
                <a:latin typeface="Comic Sans MS" pitchFamily="66" charset="0"/>
              </a:rPr>
              <a:t>Laura Koehler: laura.koehler@eehealth.org</a:t>
            </a:r>
          </a:p>
        </p:txBody>
      </p:sp>
    </p:spTree>
    <p:extLst>
      <p:ext uri="{BB962C8B-B14F-4D97-AF65-F5344CB8AC3E}">
        <p14:creationId xmlns:p14="http://schemas.microsoft.com/office/powerpoint/2010/main" val="175517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Comic Sans MS" pitchFamily="66" charset="0"/>
              </a:rPr>
              <a:t>Common Anxiety Symptoms </a:t>
            </a:r>
            <a:endParaRPr lang="en-US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sz="half" idx="1"/>
          </p:nvPr>
        </p:nvSpPr>
        <p:spPr>
          <a:xfrm>
            <a:off x="312738" y="1524000"/>
            <a:ext cx="4187825" cy="4454525"/>
          </a:xfrm>
        </p:spPr>
        <p:txBody>
          <a:bodyPr/>
          <a:lstStyle/>
          <a:p>
            <a:pPr eaLnBrk="1" hangingPunct="1">
              <a:lnSpc>
                <a:spcPct val="75000"/>
              </a:lnSpc>
              <a:buFont typeface="Times" pitchFamily="18" charset="0"/>
              <a:buChar char="•"/>
            </a:pPr>
            <a:r>
              <a:rPr lang="en-US" altLang="en-US" sz="2400" dirty="0" smtClean="0">
                <a:latin typeface="Comic Sans MS" pitchFamily="66" charset="0"/>
              </a:rPr>
              <a:t>Heart palpitations</a:t>
            </a:r>
          </a:p>
          <a:p>
            <a:pPr eaLnBrk="1" hangingPunct="1">
              <a:lnSpc>
                <a:spcPct val="75000"/>
              </a:lnSpc>
              <a:buFont typeface="Times" pitchFamily="18" charset="0"/>
              <a:buChar char="•"/>
            </a:pPr>
            <a:r>
              <a:rPr lang="en-US" altLang="en-US" sz="2400" dirty="0" smtClean="0">
                <a:latin typeface="Comic Sans MS" pitchFamily="66" charset="0"/>
              </a:rPr>
              <a:t>Chest tightness</a:t>
            </a:r>
          </a:p>
          <a:p>
            <a:pPr eaLnBrk="1" hangingPunct="1">
              <a:lnSpc>
                <a:spcPct val="75000"/>
              </a:lnSpc>
              <a:buFont typeface="Times" pitchFamily="18" charset="0"/>
              <a:buChar char="•"/>
            </a:pPr>
            <a:r>
              <a:rPr lang="en-US" altLang="en-US" sz="2400" dirty="0" smtClean="0">
                <a:latin typeface="Comic Sans MS" pitchFamily="66" charset="0"/>
              </a:rPr>
              <a:t>Numbness/tingling</a:t>
            </a:r>
          </a:p>
          <a:p>
            <a:pPr eaLnBrk="1" hangingPunct="1">
              <a:lnSpc>
                <a:spcPct val="75000"/>
              </a:lnSpc>
              <a:buFont typeface="Times" pitchFamily="18" charset="0"/>
              <a:buChar char="•"/>
            </a:pPr>
            <a:r>
              <a:rPr lang="en-US" altLang="en-US" sz="2400" dirty="0" smtClean="0">
                <a:latin typeface="Comic Sans MS" pitchFamily="66" charset="0"/>
              </a:rPr>
              <a:t>Fidgeting </a:t>
            </a:r>
          </a:p>
          <a:p>
            <a:pPr eaLnBrk="1" hangingPunct="1">
              <a:lnSpc>
                <a:spcPct val="75000"/>
              </a:lnSpc>
              <a:buFont typeface="Times" pitchFamily="18" charset="0"/>
              <a:buChar char="•"/>
            </a:pPr>
            <a:r>
              <a:rPr lang="en-US" altLang="en-US" sz="2400" dirty="0" smtClean="0">
                <a:latin typeface="Comic Sans MS" pitchFamily="66" charset="0"/>
              </a:rPr>
              <a:t>Short of breath/heavy breathing </a:t>
            </a:r>
          </a:p>
          <a:p>
            <a:pPr eaLnBrk="1" hangingPunct="1">
              <a:lnSpc>
                <a:spcPct val="75000"/>
              </a:lnSpc>
              <a:buFont typeface="Times" pitchFamily="18" charset="0"/>
              <a:buChar char="•"/>
            </a:pPr>
            <a:r>
              <a:rPr lang="en-US" altLang="en-US" sz="2400" dirty="0" smtClean="0">
                <a:latin typeface="Comic Sans MS" pitchFamily="66" charset="0"/>
              </a:rPr>
              <a:t>Dizziness</a:t>
            </a:r>
          </a:p>
          <a:p>
            <a:pPr eaLnBrk="1" hangingPunct="1">
              <a:lnSpc>
                <a:spcPct val="75000"/>
              </a:lnSpc>
              <a:buFont typeface="Times" pitchFamily="18" charset="0"/>
              <a:buChar char="•"/>
            </a:pPr>
            <a:r>
              <a:rPr lang="en-US" altLang="en-US" sz="2400" dirty="0" smtClean="0">
                <a:latin typeface="Comic Sans MS" pitchFamily="66" charset="0"/>
              </a:rPr>
              <a:t>Blurred/distorted vision</a:t>
            </a:r>
          </a:p>
          <a:p>
            <a:pPr eaLnBrk="1" hangingPunct="1">
              <a:lnSpc>
                <a:spcPct val="75000"/>
              </a:lnSpc>
              <a:buFont typeface="Times" pitchFamily="18" charset="0"/>
              <a:buChar char="•"/>
            </a:pPr>
            <a:r>
              <a:rPr lang="en-US" altLang="en-US" sz="2400" dirty="0" smtClean="0">
                <a:latin typeface="Comic Sans MS" pitchFamily="66" charset="0"/>
              </a:rPr>
              <a:t>Nausea</a:t>
            </a:r>
          </a:p>
          <a:p>
            <a:pPr eaLnBrk="1" hangingPunct="1">
              <a:lnSpc>
                <a:spcPct val="75000"/>
              </a:lnSpc>
              <a:buFont typeface="Times" pitchFamily="18" charset="0"/>
              <a:buChar char="•"/>
            </a:pPr>
            <a:r>
              <a:rPr lang="en-US" altLang="en-US" sz="2400" dirty="0" smtClean="0">
                <a:latin typeface="Comic Sans MS" pitchFamily="66" charset="0"/>
              </a:rPr>
              <a:t>Sweating</a:t>
            </a:r>
          </a:p>
          <a:p>
            <a:pPr eaLnBrk="1" hangingPunct="1">
              <a:lnSpc>
                <a:spcPct val="75000"/>
              </a:lnSpc>
              <a:buFont typeface="Times" pitchFamily="18" charset="0"/>
              <a:buChar char="•"/>
            </a:pPr>
            <a:r>
              <a:rPr lang="en-US" altLang="en-US" sz="2400" dirty="0" smtClean="0">
                <a:latin typeface="Comic Sans MS" pitchFamily="66" charset="0"/>
              </a:rPr>
              <a:t>Stomach aches </a:t>
            </a:r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509713"/>
            <a:ext cx="4187825" cy="4454525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latin typeface="Comic Sans MS" pitchFamily="66" charset="0"/>
              </a:rPr>
              <a:t>Muscle tension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latin typeface="Comic Sans MS" pitchFamily="66" charset="0"/>
              </a:rPr>
              <a:t>Nail biting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latin typeface="Comic Sans MS" pitchFamily="66" charset="0"/>
              </a:rPr>
              <a:t>Lump in throat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latin typeface="Comic Sans MS" pitchFamily="66" charset="0"/>
              </a:rPr>
              <a:t>Tapping foot/fingernails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latin typeface="Comic Sans MS" pitchFamily="66" charset="0"/>
              </a:rPr>
              <a:t>Shaking </a:t>
            </a:r>
          </a:p>
          <a:p>
            <a:pPr>
              <a:lnSpc>
                <a:spcPct val="75000"/>
              </a:lnSpc>
              <a:buFont typeface="Times" pitchFamily="18" charset="0"/>
              <a:buChar char="•"/>
            </a:pPr>
            <a:r>
              <a:rPr lang="en-US" altLang="en-US" sz="2400" dirty="0">
                <a:latin typeface="Comic Sans MS" pitchFamily="66" charset="0"/>
              </a:rPr>
              <a:t>Butterflies  stomach</a:t>
            </a:r>
          </a:p>
          <a:p>
            <a:pPr>
              <a:lnSpc>
                <a:spcPct val="75000"/>
              </a:lnSpc>
              <a:buFont typeface="Times" pitchFamily="18" charset="0"/>
              <a:buChar char="•"/>
            </a:pPr>
            <a:r>
              <a:rPr lang="en-US" altLang="en-US" sz="2400" dirty="0">
                <a:latin typeface="Comic Sans MS" pitchFamily="66" charset="0"/>
              </a:rPr>
              <a:t>Having a lump in your throat</a:t>
            </a:r>
          </a:p>
          <a:p>
            <a:pPr>
              <a:lnSpc>
                <a:spcPct val="75000"/>
              </a:lnSpc>
              <a:buFont typeface="Times" pitchFamily="18" charset="0"/>
              <a:buChar char="•"/>
            </a:pPr>
            <a:r>
              <a:rPr lang="en-US" altLang="en-US" sz="2400" dirty="0" smtClean="0">
                <a:latin typeface="Comic Sans MS" pitchFamily="66" charset="0"/>
              </a:rPr>
              <a:t>Headaches/migraines</a:t>
            </a:r>
            <a:endParaRPr lang="en-US" altLang="en-US" sz="2400" dirty="0">
              <a:latin typeface="Comic Sans MS" pitchFamily="66" charset="0"/>
            </a:endParaRPr>
          </a:p>
          <a:p>
            <a:pPr>
              <a:lnSpc>
                <a:spcPct val="75000"/>
              </a:lnSpc>
              <a:buFont typeface="Times" pitchFamily="18" charset="0"/>
              <a:buChar char="•"/>
            </a:pPr>
            <a:r>
              <a:rPr lang="en-US" altLang="en-US" sz="2400" dirty="0">
                <a:latin typeface="Comic Sans MS" pitchFamily="66" charset="0"/>
              </a:rPr>
              <a:t>Difficulties concentrating </a:t>
            </a:r>
          </a:p>
          <a:p>
            <a:pPr>
              <a:buFont typeface="Arial" pitchFamily="34" charset="0"/>
              <a:buChar char="•"/>
              <a:defRPr/>
            </a:pPr>
            <a:endParaRPr lang="en-US" sz="1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843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Comic Sans MS" panose="030F0702030302020204" pitchFamily="66" charset="0"/>
              </a:rPr>
              <a:t>Sources of Anxiety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571500">
              <a:lnSpc>
                <a:spcPct val="75000"/>
              </a:lnSpc>
              <a:buFont typeface="Times" pitchFamily="28" charset="0"/>
              <a:buChar char="•"/>
              <a:defRPr/>
            </a:pPr>
            <a:r>
              <a:rPr lang="en-US" sz="3200" dirty="0">
                <a:latin typeface="Comic Sans MS" panose="030F0702030302020204" pitchFamily="66" charset="0"/>
              </a:rPr>
              <a:t>New situations or transitions</a:t>
            </a:r>
          </a:p>
          <a:p>
            <a:pPr marL="571500" indent="-571500">
              <a:lnSpc>
                <a:spcPct val="75000"/>
              </a:lnSpc>
              <a:buFont typeface="Times" pitchFamily="28" charset="0"/>
              <a:buChar char="•"/>
              <a:defRPr/>
            </a:pPr>
            <a:r>
              <a:rPr lang="en-US" sz="3200" dirty="0">
                <a:latin typeface="Comic Sans MS" panose="030F0702030302020204" pitchFamily="66" charset="0"/>
              </a:rPr>
              <a:t>Worries about being judged or evaluated by others</a:t>
            </a:r>
          </a:p>
          <a:p>
            <a:pPr marL="571500" indent="-571500">
              <a:lnSpc>
                <a:spcPct val="75000"/>
              </a:lnSpc>
              <a:buFont typeface="Times" pitchFamily="28" charset="0"/>
              <a:buChar char="•"/>
              <a:defRPr/>
            </a:pPr>
            <a:r>
              <a:rPr lang="en-US" sz="3200" dirty="0">
                <a:latin typeface="Comic Sans MS" panose="030F0702030302020204" pitchFamily="66" charset="0"/>
              </a:rPr>
              <a:t>School anxiety</a:t>
            </a:r>
          </a:p>
          <a:p>
            <a:pPr marL="571500" indent="-571500">
              <a:lnSpc>
                <a:spcPct val="75000"/>
              </a:lnSpc>
              <a:buFont typeface="Times" pitchFamily="28" charset="0"/>
              <a:buChar char="•"/>
              <a:defRPr/>
            </a:pPr>
            <a:r>
              <a:rPr lang="en-US" sz="3200" dirty="0">
                <a:latin typeface="Comic Sans MS" panose="030F0702030302020204" pitchFamily="66" charset="0"/>
              </a:rPr>
              <a:t>Concern about the future, world events, germs or medical health</a:t>
            </a:r>
          </a:p>
          <a:p>
            <a:pPr marL="571500" indent="-571500">
              <a:lnSpc>
                <a:spcPct val="75000"/>
              </a:lnSpc>
              <a:buFont typeface="Times" pitchFamily="28" charset="0"/>
              <a:buChar char="•"/>
              <a:defRPr/>
            </a:pPr>
            <a:r>
              <a:rPr lang="en-US" sz="3200" dirty="0">
                <a:latin typeface="Comic Sans MS" panose="030F0702030302020204" pitchFamily="66" charset="0"/>
              </a:rPr>
              <a:t>Separation from loved ones</a:t>
            </a:r>
          </a:p>
          <a:p>
            <a:pPr marL="571500" indent="-571500">
              <a:lnSpc>
                <a:spcPct val="75000"/>
              </a:lnSpc>
              <a:buFont typeface="Times" pitchFamily="28" charset="0"/>
              <a:buChar char="•"/>
              <a:defRPr/>
            </a:pPr>
            <a:r>
              <a:rPr lang="en-US" sz="3200" dirty="0">
                <a:latin typeface="Comic Sans MS" panose="030F0702030302020204" pitchFamily="66" charset="0"/>
              </a:rPr>
              <a:t>Trauma </a:t>
            </a:r>
          </a:p>
          <a:p>
            <a:pPr marL="571500" indent="-571500">
              <a:lnSpc>
                <a:spcPct val="75000"/>
              </a:lnSpc>
              <a:buFont typeface="Times" pitchFamily="28" charset="0"/>
              <a:buChar char="•"/>
              <a:defRPr/>
            </a:pPr>
            <a:r>
              <a:rPr lang="en-US" sz="3200" dirty="0">
                <a:latin typeface="Comic Sans MS" panose="030F0702030302020204" pitchFamily="66" charset="0"/>
              </a:rPr>
              <a:t>Fear of having panic attacks </a:t>
            </a:r>
          </a:p>
          <a:p>
            <a:pPr marL="571500" indent="-571500">
              <a:lnSpc>
                <a:spcPct val="75000"/>
              </a:lnSpc>
              <a:buFont typeface="Times" pitchFamily="28" charset="0"/>
              <a:buChar char="•"/>
              <a:defRPr/>
            </a:pPr>
            <a:r>
              <a:rPr lang="en-US" sz="3200" dirty="0">
                <a:latin typeface="Comic Sans MS" panose="030F0702030302020204" pitchFamily="66" charset="0"/>
              </a:rPr>
              <a:t>Performance anxiety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6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Signs of Anxiety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1123950"/>
            <a:ext cx="8372906" cy="5391150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Intense physical sensations, like stomach </a:t>
            </a:r>
            <a:r>
              <a:rPr lang="en-US" dirty="0" smtClean="0">
                <a:latin typeface="Comic Sans MS" panose="030F0702030302020204" pitchFamily="66" charset="0"/>
              </a:rPr>
              <a:t>aches or headaches 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Staying home or isolating in bedroom 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Leaving </a:t>
            </a:r>
            <a:r>
              <a:rPr lang="en-US" dirty="0" smtClean="0">
                <a:latin typeface="Comic Sans MS" panose="030F0702030302020204" pitchFamily="66" charset="0"/>
              </a:rPr>
              <a:t>class, frequent trips to guidance office/nurse or asking to stay home from school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Unwilling to engage </a:t>
            </a:r>
            <a:r>
              <a:rPr lang="en-US" dirty="0" smtClean="0">
                <a:latin typeface="Comic Sans MS" panose="030F0702030302020204" pitchFamily="66" charset="0"/>
              </a:rPr>
              <a:t>in hobbies or extracurricular activities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Struggles with concentration/focus/retrieving </a:t>
            </a:r>
            <a:r>
              <a:rPr lang="en-US" dirty="0" smtClean="0">
                <a:latin typeface="Comic Sans MS" panose="030F0702030302020204" pitchFamily="66" charset="0"/>
              </a:rPr>
              <a:t>information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Seeking re-assurance from support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Repetitive behaviors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Sleeping difficulties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Lack of appetite or overeating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Constant fidgeting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78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097" y="269113"/>
            <a:ext cx="8384345" cy="1111982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School Refusal versus School Truancy</a:t>
            </a:r>
            <a:br>
              <a:rPr lang="en-US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(Freemont, 2003)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8078687"/>
              </p:ext>
            </p:extLst>
          </p:nvPr>
        </p:nvGraphicFramePr>
        <p:xfrm>
          <a:off x="436563" y="1574800"/>
          <a:ext cx="8372476" cy="439871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186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62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938">
                <a:tc>
                  <a:txBody>
                    <a:bodyPr/>
                    <a:lstStyle/>
                    <a:p>
                      <a:r>
                        <a:rPr lang="en-US" dirty="0" smtClean="0"/>
                        <a:t>School Refusal (Anxiety)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School Truancy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34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mic Sans MS" panose="030F0702030302020204" pitchFamily="66" charset="0"/>
                        </a:rPr>
                        <a:t>Severe</a:t>
                      </a:r>
                      <a:r>
                        <a:rPr lang="en-US" baseline="0" dirty="0" smtClean="0">
                          <a:latin typeface="Comic Sans MS" panose="030F0702030302020204" pitchFamily="66" charset="0"/>
                        </a:rPr>
                        <a:t> emotional distress about attending school</a:t>
                      </a:r>
                      <a:endParaRPr lang="en-US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mic Sans MS" panose="030F0702030302020204" pitchFamily="66" charset="0"/>
                        </a:rPr>
                        <a:t>Lack of excessive anxiety or fear</a:t>
                      </a:r>
                      <a:r>
                        <a:rPr lang="en-US" baseline="0" dirty="0" smtClean="0">
                          <a:latin typeface="Comic Sans MS" panose="030F0702030302020204" pitchFamily="66" charset="0"/>
                        </a:rPr>
                        <a:t> about attending school</a:t>
                      </a:r>
                      <a:endParaRPr lang="en-US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628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mic Sans MS" panose="030F0702030302020204" pitchFamily="66" charset="0"/>
                        </a:rPr>
                        <a:t>Parents</a:t>
                      </a:r>
                      <a:r>
                        <a:rPr lang="en-US" baseline="0" dirty="0" smtClean="0">
                          <a:latin typeface="Comic Sans MS" panose="030F0702030302020204" pitchFamily="66" charset="0"/>
                        </a:rPr>
                        <a:t> are aware of absence, child tries to persuade parents to allow child to stay home</a:t>
                      </a:r>
                      <a:endParaRPr lang="en-US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mic Sans MS" panose="030F0702030302020204" pitchFamily="66" charset="0"/>
                        </a:rPr>
                        <a:t>Absence</a:t>
                      </a:r>
                      <a:r>
                        <a:rPr lang="en-US" baseline="0" dirty="0" smtClean="0">
                          <a:latin typeface="Comic Sans MS" panose="030F0702030302020204" pitchFamily="66" charset="0"/>
                        </a:rPr>
                        <a:t> is concealed from parents</a:t>
                      </a:r>
                      <a:endParaRPr lang="en-US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34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mic Sans MS" panose="030F0702030302020204" pitchFamily="66" charset="0"/>
                        </a:rPr>
                        <a:t>Absence</a:t>
                      </a:r>
                      <a:r>
                        <a:rPr lang="en-US" baseline="0" dirty="0" smtClean="0">
                          <a:latin typeface="Comic Sans MS" panose="030F0702030302020204" pitchFamily="66" charset="0"/>
                        </a:rPr>
                        <a:t> of antisocial behaviors</a:t>
                      </a:r>
                      <a:endParaRPr lang="en-US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mic Sans MS" panose="030F0702030302020204" pitchFamily="66" charset="0"/>
                        </a:rPr>
                        <a:t>Frequent antisocial behavior, such as lying, breaking rules</a:t>
                      </a:r>
                      <a:r>
                        <a:rPr lang="en-US" baseline="0" dirty="0" smtClean="0">
                          <a:latin typeface="Comic Sans MS" panose="030F0702030302020204" pitchFamily="66" charset="0"/>
                        </a:rPr>
                        <a:t> or stealing</a:t>
                      </a:r>
                      <a:endParaRPr lang="en-US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34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mic Sans MS" panose="030F0702030302020204" pitchFamily="66" charset="0"/>
                        </a:rPr>
                        <a:t>Child</a:t>
                      </a:r>
                      <a:r>
                        <a:rPr lang="en-US" baseline="0" dirty="0" smtClean="0">
                          <a:latin typeface="Comic Sans MS" panose="030F0702030302020204" pitchFamily="66" charset="0"/>
                        </a:rPr>
                        <a:t> usually wants to stay home, as they consider it safe and secure</a:t>
                      </a:r>
                      <a:endParaRPr lang="en-US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mic Sans MS" panose="030F0702030302020204" pitchFamily="66" charset="0"/>
                        </a:rPr>
                        <a:t>Child prefers</a:t>
                      </a:r>
                      <a:r>
                        <a:rPr lang="en-US" baseline="0" dirty="0" smtClean="0">
                          <a:latin typeface="Comic Sans MS" panose="030F0702030302020204" pitchFamily="66" charset="0"/>
                        </a:rPr>
                        <a:t> to be away from home</a:t>
                      </a:r>
                      <a:endParaRPr lang="en-US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628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mic Sans MS" panose="030F0702030302020204" pitchFamily="66" charset="0"/>
                        </a:rPr>
                        <a:t>Child expresses willingness to do</a:t>
                      </a:r>
                      <a:r>
                        <a:rPr lang="en-US" baseline="0" dirty="0" smtClean="0">
                          <a:latin typeface="Comic Sans MS" panose="030F0702030302020204" pitchFamily="66" charset="0"/>
                        </a:rPr>
                        <a:t> schoolwork, however anxiety may present itself while completing it </a:t>
                      </a:r>
                      <a:endParaRPr lang="en-US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mic Sans MS" panose="030F0702030302020204" pitchFamily="66" charset="0"/>
                        </a:rPr>
                        <a:t>Lack of interest in schoolwork</a:t>
                      </a:r>
                      <a:r>
                        <a:rPr lang="en-US" baseline="0" dirty="0" smtClean="0">
                          <a:latin typeface="Comic Sans MS" panose="030F0702030302020204" pitchFamily="66" charset="0"/>
                        </a:rPr>
                        <a:t> and unwillingness to conform to academic expectations</a:t>
                      </a:r>
                      <a:endParaRPr lang="en-US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9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Sadness </a:t>
            </a:r>
            <a:r>
              <a:rPr lang="en-US" dirty="0">
                <a:latin typeface="Comic Sans MS" panose="030F0702030302020204" pitchFamily="66" charset="0"/>
              </a:rPr>
              <a:t>V</a:t>
            </a:r>
            <a:r>
              <a:rPr lang="en-US" dirty="0" smtClean="0">
                <a:latin typeface="Comic Sans MS" panose="030F0702030302020204" pitchFamily="66" charset="0"/>
              </a:rPr>
              <a:t>ersus Depression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Sadness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latin typeface="Comic Sans MS" panose="030F0702030302020204" pitchFamily="66" charset="0"/>
              </a:rPr>
              <a:t>Basic human emotion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latin typeface="Comic Sans MS" panose="030F0702030302020204" pitchFamily="66" charset="0"/>
              </a:rPr>
              <a:t>Triggered by a difficult experience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latin typeface="Comic Sans MS" panose="030F0702030302020204" pitchFamily="66" charset="0"/>
              </a:rPr>
              <a:t>Feel sad about “something”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Depression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latin typeface="Comic Sans MS" panose="030F0702030302020204" pitchFamily="66" charset="0"/>
              </a:rPr>
              <a:t>State or episode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omic Sans MS" panose="030F0702030302020204" pitchFamily="66" charset="0"/>
              </a:rPr>
              <a:t>Triggers are not necessary 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latin typeface="Comic Sans MS" panose="030F0702030302020204" pitchFamily="66" charset="0"/>
              </a:rPr>
              <a:t>Pervasive and chronic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B727E-5B2C-4310-AB66-CE5561C8F44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0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EH Palette">
      <a:dk1>
        <a:sysClr val="windowText" lastClr="000000"/>
      </a:dk1>
      <a:lt1>
        <a:sysClr val="window" lastClr="FFFFFF"/>
      </a:lt1>
      <a:dk2>
        <a:srgbClr val="494341"/>
      </a:dk2>
      <a:lt2>
        <a:srgbClr val="E7E6E6"/>
      </a:lt2>
      <a:accent1>
        <a:srgbClr val="62C2B1"/>
      </a:accent1>
      <a:accent2>
        <a:srgbClr val="EE7F4B"/>
      </a:accent2>
      <a:accent3>
        <a:srgbClr val="69615F"/>
      </a:accent3>
      <a:accent4>
        <a:srgbClr val="7A9B62"/>
      </a:accent4>
      <a:accent5>
        <a:srgbClr val="925071"/>
      </a:accent5>
      <a:accent6>
        <a:srgbClr val="D3D321"/>
      </a:accent6>
      <a:hlink>
        <a:srgbClr val="436F9B"/>
      </a:hlink>
      <a:folHlink>
        <a:srgbClr val="CC434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2026</TotalTime>
  <Words>2148</Words>
  <Application>Microsoft Office PowerPoint</Application>
  <PresentationFormat>On-screen Show (4:3)</PresentationFormat>
  <Paragraphs>368</Paragraphs>
  <Slides>40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Arial</vt:lpstr>
      <vt:lpstr>Calibri</vt:lpstr>
      <vt:lpstr>Comic Sans MS</vt:lpstr>
      <vt:lpstr>Times</vt:lpstr>
      <vt:lpstr>Times New Roman</vt:lpstr>
      <vt:lpstr>Wingdings</vt:lpstr>
      <vt:lpstr>Office Theme</vt:lpstr>
      <vt:lpstr>PowerPoint Presentation</vt:lpstr>
      <vt:lpstr>Anxiety and Depression in School-Aged Children </vt:lpstr>
      <vt:lpstr>Objectives</vt:lpstr>
      <vt:lpstr>Definition of Anxiety</vt:lpstr>
      <vt:lpstr>Common Anxiety Symptoms </vt:lpstr>
      <vt:lpstr>Sources of Anxiety</vt:lpstr>
      <vt:lpstr>Signs of Anxiety</vt:lpstr>
      <vt:lpstr>School Refusal versus School Truancy (Freemont, 2003)</vt:lpstr>
      <vt:lpstr>Sadness Versus Depression </vt:lpstr>
      <vt:lpstr>Definition of Depression </vt:lpstr>
      <vt:lpstr>Common Depressive Symptoms </vt:lpstr>
      <vt:lpstr>When Anxiety and Depression Become Problems</vt:lpstr>
      <vt:lpstr>Dialectical Behavioral Therapy (DBT)</vt:lpstr>
      <vt:lpstr>Mindfulness</vt:lpstr>
      <vt:lpstr>Mindfulness Exercises </vt:lpstr>
      <vt:lpstr>Breathing Exercises  </vt:lpstr>
      <vt:lpstr>5-4-3-2-1 With Your Senses</vt:lpstr>
      <vt:lpstr>Drop Anchor by Russ Harris</vt:lpstr>
      <vt:lpstr>Emotion Regulation</vt:lpstr>
      <vt:lpstr>Emotion Regulation Skills</vt:lpstr>
      <vt:lpstr>Observe and Describe Emotions: Ladders</vt:lpstr>
      <vt:lpstr>Ladder Instructions </vt:lpstr>
      <vt:lpstr>Common Anxiety Physical Sensations, Urges and Impulses</vt:lpstr>
      <vt:lpstr> Anxiety Ladder </vt:lpstr>
      <vt:lpstr>STRONG: Sleep Hygiene </vt:lpstr>
      <vt:lpstr>STRONG: Treat Physical Illness</vt:lpstr>
      <vt:lpstr>STRONG: Resist Mood-Altering Substances </vt:lpstr>
      <vt:lpstr>STRONG: Once a Day</vt:lpstr>
      <vt:lpstr>STRONG: Nutrition </vt:lpstr>
      <vt:lpstr>STRONG: Get Exercise </vt:lpstr>
      <vt:lpstr>Distress Tolerance</vt:lpstr>
      <vt:lpstr>Distress Tolerance Skills</vt:lpstr>
      <vt:lpstr>Distraction based techniques </vt:lpstr>
      <vt:lpstr>Self-Soothe with Your 5 Senses</vt:lpstr>
      <vt:lpstr>Crisis Kit: Objects Related Skills </vt:lpstr>
      <vt:lpstr>Crisis Kit: Index Card of Non-object Related Skills</vt:lpstr>
      <vt:lpstr>Ways to get help and support </vt:lpstr>
      <vt:lpstr>Workbooks for Anxiety and Depression </vt:lpstr>
      <vt:lpstr>Book Recommendations for Parents 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Nancy Chidel</dc:creator>
  <cp:lastModifiedBy>hbebej</cp:lastModifiedBy>
  <cp:revision>212</cp:revision>
  <cp:lastPrinted>2019-02-07T17:13:02Z</cp:lastPrinted>
  <dcterms:created xsi:type="dcterms:W3CDTF">2014-11-06T17:23:04Z</dcterms:created>
  <dcterms:modified xsi:type="dcterms:W3CDTF">2019-03-07T18:51:57Z</dcterms:modified>
</cp:coreProperties>
</file>