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handoutMasterIdLst>
    <p:handoutMasterId r:id="rId51"/>
  </p:handoutMasterIdLst>
  <p:sldIdLst>
    <p:sldId id="256" r:id="rId2"/>
    <p:sldId id="258" r:id="rId3"/>
    <p:sldId id="269" r:id="rId4"/>
    <p:sldId id="260" r:id="rId5"/>
    <p:sldId id="264" r:id="rId6"/>
    <p:sldId id="259" r:id="rId7"/>
    <p:sldId id="261" r:id="rId8"/>
    <p:sldId id="262" r:id="rId9"/>
    <p:sldId id="263" r:id="rId10"/>
    <p:sldId id="265" r:id="rId11"/>
    <p:sldId id="266" r:id="rId12"/>
    <p:sldId id="267" r:id="rId13"/>
    <p:sldId id="268" r:id="rId14"/>
    <p:sldId id="303" r:id="rId15"/>
    <p:sldId id="257" r:id="rId16"/>
    <p:sldId id="272" r:id="rId17"/>
    <p:sldId id="273" r:id="rId18"/>
    <p:sldId id="271"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5" r:id="rId44"/>
    <p:sldId id="299" r:id="rId45"/>
    <p:sldId id="304" r:id="rId46"/>
    <p:sldId id="300" r:id="rId47"/>
    <p:sldId id="302" r:id="rId48"/>
    <p:sldId id="301" r:id="rId49"/>
    <p:sldId id="27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77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3F7D41-CDBC-D742-A21F-23469F5486B1}" type="datetimeFigureOut">
              <a:rPr lang="en-US" smtClean="0"/>
              <a:t>1/27/16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5BF718-DCB6-3044-8480-773FE74326A1}" type="slidenum">
              <a:rPr lang="en-US" smtClean="0"/>
              <a:t>‹#›</a:t>
            </a:fld>
            <a:endParaRPr lang="en-US"/>
          </a:p>
        </p:txBody>
      </p:sp>
    </p:spTree>
    <p:extLst>
      <p:ext uri="{BB962C8B-B14F-4D97-AF65-F5344CB8AC3E}">
        <p14:creationId xmlns:p14="http://schemas.microsoft.com/office/powerpoint/2010/main" val="34907793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EC9E0C-59DC-DE41-AB23-A2C02473ECCC}"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C9E0C-59DC-DE41-AB23-A2C02473ECCC}"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403C-9424-0A46-93D1-90E1425149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EC9E0C-59DC-DE41-AB23-A2C02473ECCC}"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403C-9424-0A46-93D1-90E1425149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C9E0C-59DC-DE41-AB23-A2C02473ECCC}"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403C-9424-0A46-93D1-90E1425149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C9E0C-59DC-DE41-AB23-A2C02473ECCC}" type="datetimeFigureOut">
              <a:rPr lang="en-US" smtClean="0"/>
              <a:t>1/27/16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D403C-9424-0A46-93D1-90E14251492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EC9E0C-59DC-DE41-AB23-A2C02473ECCC}"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403C-9424-0A46-93D1-90E1425149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EC9E0C-59DC-DE41-AB23-A2C02473ECCC}" type="datetimeFigureOut">
              <a:rPr lang="en-US" smtClean="0"/>
              <a:t>1/27/16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D403C-9424-0A46-93D1-90E14251492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C9E0C-59DC-DE41-AB23-A2C02473ECCC}" type="datetimeFigureOut">
              <a:rPr lang="en-US" smtClean="0"/>
              <a:t>1/27/16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D403C-9424-0A46-93D1-90E1425149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C9E0C-59DC-DE41-AB23-A2C02473ECCC}" type="datetimeFigureOut">
              <a:rPr lang="en-US" smtClean="0"/>
              <a:t>1/27/16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D403C-9424-0A46-93D1-90E1425149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C9E0C-59DC-DE41-AB23-A2C02473ECCC}"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C9E0C-59DC-DE41-AB23-A2C02473ECCC}" type="datetimeFigureOut">
              <a:rPr lang="en-US" smtClean="0"/>
              <a:t>1/27/16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D403C-9424-0A46-93D1-90E1425149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CEC9E0C-59DC-DE41-AB23-A2C02473ECCC}" type="datetimeFigureOut">
              <a:rPr lang="en-US" smtClean="0"/>
              <a:t>1/27/16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13D403C-9424-0A46-93D1-90E1425149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3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artjungle.com" TargetMode="External"/><Relationship Id="rId3" Type="http://schemas.openxmlformats.org/officeDocument/2006/relationships/hyperlink" Target="http://www.dltk-cards.com"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visualaidsforlearning.com" TargetMode="External"/><Relationship Id="rId4" Type="http://schemas.openxmlformats.org/officeDocument/2006/relationships/hyperlink" Target="http://do2learn.com/picturecards/overview.htm" TargetMode="External"/><Relationship Id="rId5" Type="http://schemas.openxmlformats.org/officeDocument/2006/relationships/hyperlink" Target="http://www.citrus.k12.fl.us/ese/Powerpoint/Using%20Visual%20Supports%20to%20Solve%20Problem%20Behaviors%20in.pdf" TargetMode="External"/><Relationship Id="rId1" Type="http://schemas.openxmlformats.org/officeDocument/2006/relationships/slideLayout" Target="../slideLayouts/slideLayout2.xml"/><Relationship Id="rId2" Type="http://schemas.openxmlformats.org/officeDocument/2006/relationships/hyperlink" Target="http://usevisualstrategies.com/visual-tools-for-autis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Visual Strategies</a:t>
            </a:r>
            <a:endParaRPr lang="en-US" dirty="0"/>
          </a:p>
        </p:txBody>
      </p:sp>
    </p:spTree>
    <p:extLst>
      <p:ext uri="{BB962C8B-B14F-4D97-AF65-F5344CB8AC3E}">
        <p14:creationId xmlns:p14="http://schemas.microsoft.com/office/powerpoint/2010/main" val="207209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23.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603428"/>
            <a:ext cx="7482206" cy="5594172"/>
          </a:xfrm>
          <a:prstGeom prst="rect">
            <a:avLst/>
          </a:prstGeom>
        </p:spPr>
      </p:pic>
    </p:spTree>
    <p:extLst>
      <p:ext uri="{BB962C8B-B14F-4D97-AF65-F5344CB8AC3E}">
        <p14:creationId xmlns:p14="http://schemas.microsoft.com/office/powerpoint/2010/main" val="1775173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17.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600" y="780921"/>
            <a:ext cx="6146800" cy="5899278"/>
          </a:xfrm>
          <a:prstGeom prst="rect">
            <a:avLst/>
          </a:prstGeom>
        </p:spPr>
      </p:pic>
    </p:spTree>
    <p:extLst>
      <p:ext uri="{BB962C8B-B14F-4D97-AF65-F5344CB8AC3E}">
        <p14:creationId xmlns:p14="http://schemas.microsoft.com/office/powerpoint/2010/main" val="31222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37.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609599"/>
            <a:ext cx="4400550" cy="5908005"/>
          </a:xfrm>
          <a:prstGeom prst="rect">
            <a:avLst/>
          </a:prstGeom>
        </p:spPr>
      </p:pic>
    </p:spTree>
    <p:extLst>
      <p:ext uri="{BB962C8B-B14F-4D97-AF65-F5344CB8AC3E}">
        <p14:creationId xmlns:p14="http://schemas.microsoft.com/office/powerpoint/2010/main" val="222640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35.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1143000"/>
            <a:ext cx="8051800" cy="4826000"/>
          </a:xfrm>
          <a:prstGeom prst="rect">
            <a:avLst/>
          </a:prstGeom>
        </p:spPr>
      </p:pic>
    </p:spTree>
    <p:extLst>
      <p:ext uri="{BB962C8B-B14F-4D97-AF65-F5344CB8AC3E}">
        <p14:creationId xmlns:p14="http://schemas.microsoft.com/office/powerpoint/2010/main" val="3282490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13.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910" y="317500"/>
            <a:ext cx="6794500" cy="6540500"/>
          </a:xfrm>
          <a:prstGeom prst="rect">
            <a:avLst/>
          </a:prstGeom>
        </p:spPr>
      </p:pic>
    </p:spTree>
    <p:extLst>
      <p:ext uri="{BB962C8B-B14F-4D97-AF65-F5344CB8AC3E}">
        <p14:creationId xmlns:p14="http://schemas.microsoft.com/office/powerpoint/2010/main" val="2020812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Proverb:</a:t>
            </a:r>
            <a:endParaRPr lang="en-US" dirty="0"/>
          </a:p>
        </p:txBody>
      </p:sp>
      <p:sp>
        <p:nvSpPr>
          <p:cNvPr id="3" name="Content Placeholder 2"/>
          <p:cNvSpPr>
            <a:spLocks noGrp="1"/>
          </p:cNvSpPr>
          <p:nvPr>
            <p:ph idx="1"/>
          </p:nvPr>
        </p:nvSpPr>
        <p:spPr/>
        <p:txBody>
          <a:bodyPr/>
          <a:lstStyle/>
          <a:p>
            <a:pPr>
              <a:buNone/>
            </a:pPr>
            <a:r>
              <a:rPr lang="en-US" sz="3600" dirty="0" smtClean="0">
                <a:latin typeface="Times New Roman" charset="0"/>
              </a:rPr>
              <a:t>      I </a:t>
            </a:r>
            <a:r>
              <a:rPr lang="en-US" sz="3600" dirty="0">
                <a:latin typeface="Times New Roman" charset="0"/>
              </a:rPr>
              <a:t>hear and I forget</a:t>
            </a:r>
            <a:r>
              <a:rPr lang="en-US" sz="3600" dirty="0" smtClean="0">
                <a:latin typeface="Times New Roman" charset="0"/>
              </a:rPr>
              <a:t>.</a:t>
            </a:r>
          </a:p>
          <a:p>
            <a:pPr>
              <a:buNone/>
            </a:pPr>
            <a:endParaRPr lang="en-US" sz="3600" dirty="0">
              <a:latin typeface="Times New Roman" charset="0"/>
            </a:endParaRPr>
          </a:p>
          <a:p>
            <a:pPr>
              <a:buNone/>
            </a:pPr>
            <a:r>
              <a:rPr lang="en-US" sz="3600" dirty="0" smtClean="0">
                <a:latin typeface="Times New Roman" charset="0"/>
              </a:rPr>
              <a:t>                I </a:t>
            </a:r>
            <a:r>
              <a:rPr lang="en-US" sz="3600" dirty="0">
                <a:latin typeface="Times New Roman" charset="0"/>
              </a:rPr>
              <a:t>see and I remember</a:t>
            </a:r>
            <a:r>
              <a:rPr lang="en-US" sz="3600" dirty="0" smtClean="0">
                <a:latin typeface="Times New Roman" charset="0"/>
              </a:rPr>
              <a:t>.</a:t>
            </a:r>
          </a:p>
          <a:p>
            <a:pPr>
              <a:buNone/>
            </a:pPr>
            <a:endParaRPr lang="en-US" sz="3600" dirty="0">
              <a:latin typeface="Times New Roman" charset="0"/>
            </a:endParaRPr>
          </a:p>
          <a:p>
            <a:pPr>
              <a:buNone/>
            </a:pPr>
            <a:r>
              <a:rPr lang="en-US" sz="3600" dirty="0" smtClean="0">
                <a:latin typeface="Times New Roman" charset="0"/>
              </a:rPr>
              <a:t>                             I </a:t>
            </a:r>
            <a:r>
              <a:rPr lang="en-US" sz="3600" dirty="0">
                <a:latin typeface="Times New Roman" charset="0"/>
              </a:rPr>
              <a:t>do and I understand.</a:t>
            </a:r>
          </a:p>
          <a:p>
            <a:endParaRPr lang="en-US" dirty="0"/>
          </a:p>
        </p:txBody>
      </p:sp>
    </p:spTree>
    <p:extLst>
      <p:ext uri="{BB962C8B-B14F-4D97-AF65-F5344CB8AC3E}">
        <p14:creationId xmlns:p14="http://schemas.microsoft.com/office/powerpoint/2010/main" val="376622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25 Reasons to Use Visual Strategies</a:t>
            </a:r>
            <a:br>
              <a:rPr lang="en-US" dirty="0" smtClean="0"/>
            </a:br>
            <a:r>
              <a:rPr lang="en-US" dirty="0"/>
              <a:t> </a:t>
            </a:r>
            <a:r>
              <a:rPr lang="en-US" dirty="0" smtClean="0"/>
              <a:t>- Linda </a:t>
            </a:r>
            <a:r>
              <a:rPr lang="en-US" dirty="0" err="1" smtClean="0"/>
              <a:t>Hodgdon</a:t>
            </a:r>
            <a:r>
              <a:rPr lang="en-US" dirty="0" smtClean="0"/>
              <a:t>, M.Ed., CCC-SLP</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 Establish attention</a:t>
            </a:r>
          </a:p>
          <a:p>
            <a:pPr marL="457200" indent="-457200">
              <a:buFont typeface="+mj-lt"/>
              <a:buAutoNum type="arabicPeriod"/>
            </a:pPr>
            <a:r>
              <a:rPr lang="en-US" dirty="0" smtClean="0"/>
              <a:t>Give Information</a:t>
            </a:r>
          </a:p>
          <a:p>
            <a:pPr marL="457200" indent="-457200">
              <a:buFont typeface="+mj-lt"/>
              <a:buAutoNum type="arabicPeriod"/>
            </a:pPr>
            <a:r>
              <a:rPr lang="en-US" dirty="0" smtClean="0"/>
              <a:t>Explain Social situations</a:t>
            </a:r>
          </a:p>
          <a:p>
            <a:pPr marL="457200" indent="-457200">
              <a:buFont typeface="+mj-lt"/>
              <a:buAutoNum type="arabicPeriod"/>
            </a:pPr>
            <a:r>
              <a:rPr lang="en-US" dirty="0" smtClean="0"/>
              <a:t>Give choices</a:t>
            </a:r>
          </a:p>
          <a:p>
            <a:pPr marL="457200" indent="-457200">
              <a:buFont typeface="+mj-lt"/>
              <a:buAutoNum type="arabicPeriod"/>
            </a:pPr>
            <a:r>
              <a:rPr lang="en-US" dirty="0" smtClean="0"/>
              <a:t>Give structure to the day</a:t>
            </a:r>
          </a:p>
          <a:p>
            <a:pPr marL="457200" indent="-457200">
              <a:buFont typeface="+mj-lt"/>
              <a:buAutoNum type="arabicPeriod"/>
            </a:pPr>
            <a:r>
              <a:rPr lang="en-US" dirty="0" smtClean="0"/>
              <a:t>Teach routines</a:t>
            </a:r>
          </a:p>
          <a:p>
            <a:pPr marL="457200" indent="-457200">
              <a:buFont typeface="+mj-lt"/>
              <a:buAutoNum type="arabicPeriod"/>
            </a:pPr>
            <a:r>
              <a:rPr lang="en-US" dirty="0" smtClean="0"/>
              <a:t>Organize materials in the environment</a:t>
            </a:r>
          </a:p>
          <a:p>
            <a:pPr marL="457200" indent="-457200">
              <a:buFont typeface="+mj-lt"/>
              <a:buAutoNum type="arabicPeriod"/>
            </a:pPr>
            <a:r>
              <a:rPr lang="en-US" dirty="0" smtClean="0"/>
              <a:t>Organize space in the environment</a:t>
            </a:r>
          </a:p>
          <a:p>
            <a:pPr marL="457200" indent="-457200">
              <a:buFont typeface="+mj-lt"/>
              <a:buAutoNum type="arabicPeriod"/>
            </a:pPr>
            <a:r>
              <a:rPr lang="en-US" dirty="0" smtClean="0"/>
              <a:t>Teach new skills</a:t>
            </a:r>
          </a:p>
          <a:p>
            <a:pPr marL="457200" indent="-457200">
              <a:buFont typeface="+mj-lt"/>
              <a:buAutoNum type="arabicPeriod"/>
            </a:pPr>
            <a:r>
              <a:rPr lang="en-US" dirty="0" smtClean="0"/>
              <a:t>Support transitions</a:t>
            </a:r>
          </a:p>
          <a:p>
            <a:pPr marL="457200" indent="-457200">
              <a:buFont typeface="+mj-lt"/>
              <a:buAutoNum type="arabicPeriod"/>
            </a:pPr>
            <a:r>
              <a:rPr lang="en-US" dirty="0" smtClean="0"/>
              <a:t>Stay on task</a:t>
            </a:r>
          </a:p>
        </p:txBody>
      </p:sp>
    </p:spTree>
    <p:extLst>
      <p:ext uri="{BB962C8B-B14F-4D97-AF65-F5344CB8AC3E}">
        <p14:creationId xmlns:p14="http://schemas.microsoft.com/office/powerpoint/2010/main" val="342576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8"/>
            <a:ext cx="8229600" cy="885856"/>
          </a:xfrm>
        </p:spPr>
        <p:txBody>
          <a:bodyPr/>
          <a:lstStyle/>
          <a:p>
            <a:r>
              <a:rPr lang="en-US" dirty="0" smtClean="0"/>
              <a:t>25 reasons continued…</a:t>
            </a:r>
            <a:endParaRPr lang="en-US" dirty="0"/>
          </a:p>
        </p:txBody>
      </p:sp>
      <p:sp>
        <p:nvSpPr>
          <p:cNvPr id="3" name="Content Placeholder 2"/>
          <p:cNvSpPr>
            <a:spLocks noGrp="1"/>
          </p:cNvSpPr>
          <p:nvPr>
            <p:ph idx="1"/>
          </p:nvPr>
        </p:nvSpPr>
        <p:spPr>
          <a:xfrm>
            <a:off x="457200" y="1122084"/>
            <a:ext cx="8229600" cy="5735916"/>
          </a:xfrm>
        </p:spPr>
        <p:txBody>
          <a:bodyPr>
            <a:normAutofit lnSpcReduction="10000"/>
          </a:bodyPr>
          <a:lstStyle/>
          <a:p>
            <a:pPr marL="457200" indent="-457200">
              <a:buAutoNum type="arabicPeriod" startAt="12"/>
            </a:pPr>
            <a:r>
              <a:rPr lang="en-US" dirty="0" smtClean="0"/>
              <a:t>Ignore </a:t>
            </a:r>
            <a:r>
              <a:rPr lang="en-US" dirty="0" err="1" smtClean="0"/>
              <a:t>disractions</a:t>
            </a:r>
            <a:endParaRPr lang="en-US" dirty="0" smtClean="0"/>
          </a:p>
          <a:p>
            <a:pPr marL="457200" indent="-457200">
              <a:buAutoNum type="arabicPeriod" startAt="12"/>
            </a:pPr>
            <a:r>
              <a:rPr lang="en-US" dirty="0" smtClean="0"/>
              <a:t>Manage time</a:t>
            </a:r>
          </a:p>
          <a:p>
            <a:pPr marL="457200" indent="-457200">
              <a:buAutoNum type="arabicPeriod" startAt="12"/>
            </a:pPr>
            <a:r>
              <a:rPr lang="en-US" dirty="0" smtClean="0"/>
              <a:t>Communicate rules</a:t>
            </a:r>
          </a:p>
          <a:p>
            <a:pPr marL="457200" indent="-457200">
              <a:buAutoNum type="arabicPeriod" startAt="12"/>
            </a:pPr>
            <a:r>
              <a:rPr lang="en-US" dirty="0" smtClean="0"/>
              <a:t>Assist students in handling change</a:t>
            </a:r>
          </a:p>
          <a:p>
            <a:pPr marL="457200" indent="-457200">
              <a:buAutoNum type="arabicPeriod" startAt="12"/>
            </a:pPr>
            <a:r>
              <a:rPr lang="en-US" dirty="0" smtClean="0"/>
              <a:t>Guide self-management</a:t>
            </a:r>
          </a:p>
          <a:p>
            <a:pPr marL="457200" indent="-457200">
              <a:buAutoNum type="arabicPeriod" startAt="12"/>
            </a:pPr>
            <a:r>
              <a:rPr lang="en-US" dirty="0" smtClean="0"/>
              <a:t>Aid memory</a:t>
            </a:r>
          </a:p>
          <a:p>
            <a:pPr marL="457200" indent="-457200">
              <a:buAutoNum type="arabicPeriod" startAt="12"/>
            </a:pPr>
            <a:r>
              <a:rPr lang="en-US" dirty="0" smtClean="0"/>
              <a:t>Speed up slow thinking</a:t>
            </a:r>
          </a:p>
          <a:p>
            <a:pPr marL="457200" indent="-457200">
              <a:buAutoNum type="arabicPeriod" startAt="12"/>
            </a:pPr>
            <a:r>
              <a:rPr lang="en-US" dirty="0" smtClean="0"/>
              <a:t>Support language retrieval</a:t>
            </a:r>
          </a:p>
          <a:p>
            <a:pPr marL="457200" indent="-457200">
              <a:buAutoNum type="arabicPeriod" startAt="12"/>
            </a:pPr>
            <a:r>
              <a:rPr lang="en-US" dirty="0" smtClean="0"/>
              <a:t>Provide structure</a:t>
            </a:r>
          </a:p>
          <a:p>
            <a:pPr marL="457200" indent="-457200">
              <a:buAutoNum type="arabicPeriod" startAt="12"/>
            </a:pPr>
            <a:r>
              <a:rPr lang="en-US" dirty="0" smtClean="0"/>
              <a:t>Learn vocabulary</a:t>
            </a:r>
          </a:p>
          <a:p>
            <a:pPr marL="457200" indent="-457200">
              <a:buAutoNum type="arabicPeriod" startAt="12"/>
            </a:pPr>
            <a:r>
              <a:rPr lang="en-US" dirty="0" smtClean="0"/>
              <a:t>Communicate emotions</a:t>
            </a:r>
          </a:p>
          <a:p>
            <a:pPr marL="457200" indent="-457200">
              <a:buAutoNum type="arabicPeriod" startAt="12"/>
            </a:pPr>
            <a:r>
              <a:rPr lang="en-US" dirty="0" smtClean="0"/>
              <a:t>Clarify verbal information</a:t>
            </a:r>
          </a:p>
          <a:p>
            <a:pPr marL="457200" indent="-457200">
              <a:buAutoNum type="arabicPeriod" startAt="12"/>
            </a:pPr>
            <a:r>
              <a:rPr lang="en-US" dirty="0" smtClean="0"/>
              <a:t>Organize life information</a:t>
            </a:r>
          </a:p>
          <a:p>
            <a:pPr marL="457200" indent="-457200">
              <a:buAutoNum type="arabicPeriod" startAt="12"/>
            </a:pPr>
            <a:r>
              <a:rPr lang="en-US" dirty="0" smtClean="0"/>
              <a:t>Review and remember</a:t>
            </a:r>
            <a:endParaRPr lang="en-US" dirty="0"/>
          </a:p>
        </p:txBody>
      </p:sp>
    </p:spTree>
    <p:extLst>
      <p:ext uri="{BB962C8B-B14F-4D97-AF65-F5344CB8AC3E}">
        <p14:creationId xmlns:p14="http://schemas.microsoft.com/office/powerpoint/2010/main" val="1849124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give information</a:t>
            </a:r>
            <a:endParaRPr lang="en-US" dirty="0"/>
          </a:p>
        </p:txBody>
      </p:sp>
      <p:sp>
        <p:nvSpPr>
          <p:cNvPr id="3" name="Content Placeholder 2"/>
          <p:cNvSpPr>
            <a:spLocks noGrp="1"/>
          </p:cNvSpPr>
          <p:nvPr>
            <p:ph idx="1"/>
          </p:nvPr>
        </p:nvSpPr>
        <p:spPr/>
        <p:txBody>
          <a:bodyPr/>
          <a:lstStyle/>
          <a:p>
            <a:r>
              <a:rPr lang="en-US" dirty="0" smtClean="0"/>
              <a:t>Schedules/ mini-schedules</a:t>
            </a:r>
          </a:p>
          <a:p>
            <a:r>
              <a:rPr lang="en-US" dirty="0" smtClean="0"/>
              <a:t>Calendars</a:t>
            </a:r>
          </a:p>
          <a:p>
            <a:r>
              <a:rPr lang="en-US" dirty="0" smtClean="0"/>
              <a:t>Choice Boards/Menus</a:t>
            </a:r>
          </a:p>
          <a:p>
            <a:r>
              <a:rPr lang="en-US" dirty="0" smtClean="0"/>
              <a:t>Communicating No</a:t>
            </a:r>
          </a:p>
          <a:p>
            <a:r>
              <a:rPr lang="en-US" dirty="0" smtClean="0"/>
              <a:t>People Locators</a:t>
            </a:r>
          </a:p>
          <a:p>
            <a:r>
              <a:rPr lang="en-US" dirty="0" smtClean="0"/>
              <a:t>Transition and travel helpers</a:t>
            </a:r>
          </a:p>
          <a:p>
            <a:r>
              <a:rPr lang="en-US" dirty="0" smtClean="0"/>
              <a:t>Help remember information</a:t>
            </a:r>
          </a:p>
          <a:p>
            <a:r>
              <a:rPr lang="en-US" dirty="0" smtClean="0"/>
              <a:t>Task Organizers</a:t>
            </a:r>
          </a:p>
          <a:p>
            <a:r>
              <a:rPr lang="en-US" dirty="0" smtClean="0"/>
              <a:t>Structuring the environment</a:t>
            </a:r>
          </a:p>
          <a:p>
            <a:pPr marL="0" indent="0">
              <a:buNone/>
            </a:pPr>
            <a:endParaRPr lang="en-US" dirty="0"/>
          </a:p>
        </p:txBody>
      </p:sp>
    </p:spTree>
    <p:extLst>
      <p:ext uri="{BB962C8B-B14F-4D97-AF65-F5344CB8AC3E}">
        <p14:creationId xmlns:p14="http://schemas.microsoft.com/office/powerpoint/2010/main" val="150770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785704"/>
          </a:xfrm>
        </p:spPr>
        <p:txBody>
          <a:bodyPr/>
          <a:lstStyle/>
          <a:p>
            <a:r>
              <a:rPr lang="en-US" dirty="0" smtClean="0"/>
              <a:t>Using Visual Supports to Solve Problem Behaviors in the Home</a:t>
            </a:r>
            <a:br>
              <a:rPr lang="en-US" dirty="0" smtClean="0"/>
            </a:br>
            <a:r>
              <a:rPr lang="en-US" dirty="0"/>
              <a:t/>
            </a:r>
            <a:br>
              <a:rPr lang="en-US" dirty="0"/>
            </a:br>
            <a:r>
              <a:rPr lang="en-US" dirty="0" smtClean="0"/>
              <a:t>Information from Linda </a:t>
            </a:r>
            <a:r>
              <a:rPr lang="en-US" dirty="0" err="1" smtClean="0"/>
              <a:t>Hodgdon’s</a:t>
            </a:r>
            <a:r>
              <a:rPr lang="en-US" dirty="0" smtClean="0"/>
              <a:t> book “Solving Behavior Problems in Autism”</a:t>
            </a:r>
            <a:endParaRPr lang="en-US" dirty="0"/>
          </a:p>
        </p:txBody>
      </p:sp>
    </p:spTree>
    <p:extLst>
      <p:ext uri="{BB962C8B-B14F-4D97-AF65-F5344CB8AC3E}">
        <p14:creationId xmlns:p14="http://schemas.microsoft.com/office/powerpoint/2010/main" val="20665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you remember to come tonight?</a:t>
            </a:r>
            <a:endParaRPr lang="en-US" dirty="0"/>
          </a:p>
        </p:txBody>
      </p:sp>
      <p:pic>
        <p:nvPicPr>
          <p:cNvPr id="6" name="Picture 5" descr="Screen Shot 2016-01-27 at 10.46.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435100"/>
            <a:ext cx="3771900" cy="4953000"/>
          </a:xfrm>
          <a:prstGeom prst="rect">
            <a:avLst/>
          </a:prstGeom>
        </p:spPr>
      </p:pic>
    </p:spTree>
    <p:extLst>
      <p:ext uri="{BB962C8B-B14F-4D97-AF65-F5344CB8AC3E}">
        <p14:creationId xmlns:p14="http://schemas.microsoft.com/office/powerpoint/2010/main" val="3731775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Behaviors Communicate</a:t>
            </a:r>
            <a:endParaRPr lang="en-US" dirty="0"/>
          </a:p>
        </p:txBody>
      </p:sp>
      <p:sp>
        <p:nvSpPr>
          <p:cNvPr id="3" name="Content Placeholder 2"/>
          <p:cNvSpPr>
            <a:spLocks noGrp="1"/>
          </p:cNvSpPr>
          <p:nvPr>
            <p:ph idx="1"/>
          </p:nvPr>
        </p:nvSpPr>
        <p:spPr/>
        <p:txBody>
          <a:bodyPr>
            <a:normAutofit/>
          </a:bodyPr>
          <a:lstStyle/>
          <a:p>
            <a:r>
              <a:rPr lang="en-US" sz="3600" dirty="0" smtClean="0"/>
              <a:t>All behaviors are a form of communication</a:t>
            </a:r>
          </a:p>
          <a:p>
            <a:r>
              <a:rPr lang="en-US" sz="3600" dirty="0" smtClean="0"/>
              <a:t>Behaviors have 2 main functions:	</a:t>
            </a:r>
          </a:p>
          <a:p>
            <a:pPr lvl="1"/>
            <a:r>
              <a:rPr lang="en-US" sz="3200" dirty="0" smtClean="0"/>
              <a:t>To get something (obtain)</a:t>
            </a:r>
          </a:p>
          <a:p>
            <a:pPr lvl="1"/>
            <a:r>
              <a:rPr lang="en-US" sz="3200" dirty="0" smtClean="0"/>
              <a:t>To get out of something (escape)</a:t>
            </a:r>
            <a:endParaRPr lang="en-US" sz="3200" dirty="0"/>
          </a:p>
        </p:txBody>
      </p:sp>
    </p:spTree>
    <p:extLst>
      <p:ext uri="{BB962C8B-B14F-4D97-AF65-F5344CB8AC3E}">
        <p14:creationId xmlns:p14="http://schemas.microsoft.com/office/powerpoint/2010/main" val="217447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call behavior problems?</a:t>
            </a:r>
            <a:endParaRPr lang="en-US" dirty="0"/>
          </a:p>
        </p:txBody>
      </p:sp>
      <p:sp>
        <p:nvSpPr>
          <p:cNvPr id="3" name="Content Placeholder 2"/>
          <p:cNvSpPr>
            <a:spLocks noGrp="1"/>
          </p:cNvSpPr>
          <p:nvPr>
            <p:ph idx="1"/>
          </p:nvPr>
        </p:nvSpPr>
        <p:spPr/>
        <p:txBody>
          <a:bodyPr>
            <a:normAutofit/>
          </a:bodyPr>
          <a:lstStyle/>
          <a:p>
            <a:r>
              <a:rPr lang="en-US" sz="3600" dirty="0" smtClean="0"/>
              <a:t>A broad definition:</a:t>
            </a:r>
          </a:p>
          <a:p>
            <a:pPr lvl="1"/>
            <a:r>
              <a:rPr lang="en-US" sz="3200" dirty="0" smtClean="0"/>
              <a:t>When a child is NOT doing what I want him/her to be doing</a:t>
            </a:r>
          </a:p>
          <a:p>
            <a:pPr lvl="1"/>
            <a:r>
              <a:rPr lang="en-US" sz="3200" dirty="0" smtClean="0"/>
              <a:t>When a child is doing something I DON’T want him/her to be doing</a:t>
            </a:r>
            <a:endParaRPr lang="en-US" sz="3200" dirty="0"/>
          </a:p>
        </p:txBody>
      </p:sp>
    </p:spTree>
    <p:extLst>
      <p:ext uri="{BB962C8B-B14F-4D97-AF65-F5344CB8AC3E}">
        <p14:creationId xmlns:p14="http://schemas.microsoft.com/office/powerpoint/2010/main" val="563850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Behavior Continuum</a:t>
            </a:r>
            <a:endParaRPr lang="en-US" dirty="0"/>
          </a:p>
        </p:txBody>
      </p:sp>
      <p:sp>
        <p:nvSpPr>
          <p:cNvPr id="3" name="Content Placeholder 2"/>
          <p:cNvSpPr>
            <a:spLocks noGrp="1"/>
          </p:cNvSpPr>
          <p:nvPr>
            <p:ph idx="1"/>
          </p:nvPr>
        </p:nvSpPr>
        <p:spPr/>
        <p:txBody>
          <a:bodyPr>
            <a:normAutofit fontScale="92500"/>
          </a:bodyPr>
          <a:lstStyle/>
          <a:p>
            <a:r>
              <a:rPr lang="en-US" sz="3600" dirty="0" smtClean="0"/>
              <a:t>Annoying habits</a:t>
            </a:r>
          </a:p>
          <a:p>
            <a:r>
              <a:rPr lang="en-US" sz="3600" dirty="0" smtClean="0"/>
              <a:t>Things I want changed</a:t>
            </a:r>
          </a:p>
          <a:p>
            <a:r>
              <a:rPr lang="en-US" sz="3600" dirty="0" smtClean="0"/>
              <a:t>Really annoying behaviors</a:t>
            </a:r>
          </a:p>
          <a:p>
            <a:r>
              <a:rPr lang="en-US" sz="3600" dirty="0" smtClean="0"/>
              <a:t>Behaviors that are causing problems</a:t>
            </a:r>
          </a:p>
          <a:p>
            <a:r>
              <a:rPr lang="en-US" sz="3600" dirty="0" smtClean="0"/>
              <a:t>Behaviors I can’t stand anymore</a:t>
            </a:r>
          </a:p>
          <a:p>
            <a:r>
              <a:rPr lang="en-US" sz="3600" dirty="0" smtClean="0"/>
              <a:t>Behaviors that are preventing life routines</a:t>
            </a:r>
          </a:p>
          <a:p>
            <a:r>
              <a:rPr lang="en-US" sz="3600" dirty="0" smtClean="0"/>
              <a:t>Behaviors preventing learning</a:t>
            </a:r>
          </a:p>
          <a:p>
            <a:r>
              <a:rPr lang="en-US" sz="3600" dirty="0" smtClean="0"/>
              <a:t>Behaviors causing injury or destruction</a:t>
            </a:r>
            <a:endParaRPr lang="en-US" sz="3600" dirty="0"/>
          </a:p>
        </p:txBody>
      </p:sp>
    </p:spTree>
    <p:extLst>
      <p:ext uri="{BB962C8B-B14F-4D97-AF65-F5344CB8AC3E}">
        <p14:creationId xmlns:p14="http://schemas.microsoft.com/office/powerpoint/2010/main" val="406039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A child’s behavior may change in different places for different reasons</a:t>
            </a:r>
          </a:p>
          <a:p>
            <a:r>
              <a:rPr lang="en-US" sz="3600" dirty="0" smtClean="0"/>
              <a:t>Structured home vs. out in the community (more relaxed)</a:t>
            </a:r>
          </a:p>
          <a:p>
            <a:r>
              <a:rPr lang="en-US" sz="3600" dirty="0" smtClean="0"/>
              <a:t>Some issues</a:t>
            </a:r>
          </a:p>
          <a:p>
            <a:pPr lvl="1"/>
            <a:r>
              <a:rPr lang="en-US" sz="3200" dirty="0" smtClean="0"/>
              <a:t>Sensory</a:t>
            </a:r>
          </a:p>
          <a:p>
            <a:pPr lvl="1"/>
            <a:r>
              <a:rPr lang="en-US" sz="3200" dirty="0" smtClean="0"/>
              <a:t>Physical space</a:t>
            </a:r>
          </a:p>
          <a:p>
            <a:pPr lvl="1"/>
            <a:r>
              <a:rPr lang="en-US" sz="3200" dirty="0" smtClean="0"/>
              <a:t>Who is there</a:t>
            </a:r>
          </a:p>
          <a:p>
            <a:pPr lvl="1"/>
            <a:r>
              <a:rPr lang="en-US" sz="3200" dirty="0" smtClean="0"/>
              <a:t>Location of </a:t>
            </a:r>
            <a:r>
              <a:rPr lang="en-US" sz="3200" dirty="0" err="1" smtClean="0"/>
              <a:t>temtations</a:t>
            </a:r>
            <a:endParaRPr lang="en-US" sz="3200" dirty="0"/>
          </a:p>
        </p:txBody>
      </p:sp>
    </p:spTree>
    <p:extLst>
      <p:ext uri="{BB962C8B-B14F-4D97-AF65-F5344CB8AC3E}">
        <p14:creationId xmlns:p14="http://schemas.microsoft.com/office/powerpoint/2010/main" val="455911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visuals??</a:t>
            </a:r>
            <a:endParaRPr lang="en-US" dirty="0"/>
          </a:p>
        </p:txBody>
      </p:sp>
      <p:sp>
        <p:nvSpPr>
          <p:cNvPr id="3" name="Content Placeholder 2"/>
          <p:cNvSpPr>
            <a:spLocks noGrp="1"/>
          </p:cNvSpPr>
          <p:nvPr>
            <p:ph idx="1"/>
          </p:nvPr>
        </p:nvSpPr>
        <p:spPr>
          <a:xfrm>
            <a:off x="457200" y="1269727"/>
            <a:ext cx="8229600" cy="5207273"/>
          </a:xfrm>
        </p:spPr>
        <p:txBody>
          <a:bodyPr/>
          <a:lstStyle/>
          <a:p>
            <a:r>
              <a:rPr lang="en-US" dirty="0" smtClean="0"/>
              <a:t>Words disappear</a:t>
            </a:r>
          </a:p>
          <a:p>
            <a:r>
              <a:rPr lang="en-US" dirty="0" smtClean="0"/>
              <a:t>Help prepare for what comes next (anxiety)</a:t>
            </a:r>
          </a:p>
          <a:p>
            <a:r>
              <a:rPr lang="en-US" dirty="0" smtClean="0"/>
              <a:t>Provide structure for appropriate behavior and participation</a:t>
            </a:r>
          </a:p>
          <a:p>
            <a:r>
              <a:rPr lang="en-US" dirty="0" smtClean="0"/>
              <a:t>Tells them what is not going to happen</a:t>
            </a:r>
          </a:p>
          <a:p>
            <a:r>
              <a:rPr lang="en-US" dirty="0" smtClean="0"/>
              <a:t>Gives choices and help teach the power of language</a:t>
            </a:r>
            <a:endParaRPr lang="en-US" dirty="0"/>
          </a:p>
        </p:txBody>
      </p:sp>
      <p:pic>
        <p:nvPicPr>
          <p:cNvPr id="5" name="Picture 4" descr="Screen Shot 2016-01-27 at 11.24.0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4333" y="4042432"/>
            <a:ext cx="3869667" cy="2876260"/>
          </a:xfrm>
          <a:prstGeom prst="rect">
            <a:avLst/>
          </a:prstGeom>
        </p:spPr>
      </p:pic>
      <p:pic>
        <p:nvPicPr>
          <p:cNvPr id="6" name="Picture 5" descr="Screen Shot 2016-01-27 at 11.25.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97" y="4041320"/>
            <a:ext cx="4673600" cy="2311400"/>
          </a:xfrm>
          <a:prstGeom prst="rect">
            <a:avLst/>
          </a:prstGeom>
        </p:spPr>
      </p:pic>
    </p:spTree>
    <p:extLst>
      <p:ext uri="{BB962C8B-B14F-4D97-AF65-F5344CB8AC3E}">
        <p14:creationId xmlns:p14="http://schemas.microsoft.com/office/powerpoint/2010/main" val="3324775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 we do??</a:t>
            </a:r>
            <a:endParaRPr lang="en-US" dirty="0"/>
          </a:p>
        </p:txBody>
      </p:sp>
      <p:sp>
        <p:nvSpPr>
          <p:cNvPr id="3" name="Content Placeholder 2"/>
          <p:cNvSpPr>
            <a:spLocks noGrp="1"/>
          </p:cNvSpPr>
          <p:nvPr>
            <p:ph idx="1"/>
          </p:nvPr>
        </p:nvSpPr>
        <p:spPr/>
        <p:txBody>
          <a:bodyPr/>
          <a:lstStyle/>
          <a:p>
            <a:r>
              <a:rPr lang="en-US" dirty="0" smtClean="0"/>
              <a:t>When the predictable routines of life change, children with communication difficulties have more problems</a:t>
            </a:r>
          </a:p>
          <a:p>
            <a:r>
              <a:rPr lang="en-US" dirty="0" smtClean="0"/>
              <a:t>Develop a lifestyle of familiar schedules and routines</a:t>
            </a:r>
            <a:endParaRPr lang="en-US" dirty="0"/>
          </a:p>
        </p:txBody>
      </p:sp>
      <p:pic>
        <p:nvPicPr>
          <p:cNvPr id="4" name="Picture 3" descr="Screen Shot 2016-01-27 at 11.2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647" y="3125957"/>
            <a:ext cx="3416300" cy="3492500"/>
          </a:xfrm>
          <a:prstGeom prst="rect">
            <a:avLst/>
          </a:prstGeom>
        </p:spPr>
      </p:pic>
    </p:spTree>
    <p:extLst>
      <p:ext uri="{BB962C8B-B14F-4D97-AF65-F5344CB8AC3E}">
        <p14:creationId xmlns:p14="http://schemas.microsoft.com/office/powerpoint/2010/main" val="295031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visuals to show change</a:t>
            </a:r>
            <a:endParaRPr lang="en-US" dirty="0"/>
          </a:p>
        </p:txBody>
      </p:sp>
      <p:sp>
        <p:nvSpPr>
          <p:cNvPr id="3" name="Content Placeholder 2"/>
          <p:cNvSpPr>
            <a:spLocks noGrp="1"/>
          </p:cNvSpPr>
          <p:nvPr>
            <p:ph idx="1"/>
          </p:nvPr>
        </p:nvSpPr>
        <p:spPr/>
        <p:txBody>
          <a:bodyPr/>
          <a:lstStyle/>
          <a:p>
            <a:r>
              <a:rPr lang="en-US" dirty="0" smtClean="0"/>
              <a:t>Use a visual to show change – always use the same symbol.  </a:t>
            </a:r>
          </a:p>
          <a:p>
            <a:pPr lvl="1"/>
            <a:r>
              <a:rPr lang="en-US" dirty="0" smtClean="0"/>
              <a:t>Ex: no park, watch movie (on a rainy day).  Incorporate this into the schedule as you know there will be a change</a:t>
            </a:r>
          </a:p>
          <a:p>
            <a:pPr lvl="1"/>
            <a:endParaRPr lang="en-US" dirty="0"/>
          </a:p>
          <a:p>
            <a:pPr lvl="1"/>
            <a:r>
              <a:rPr lang="en-US" dirty="0" smtClean="0"/>
              <a:t>Special Activity symbol – we will go to the movies today</a:t>
            </a:r>
          </a:p>
          <a:p>
            <a:pPr marL="274320" lvl="1" indent="0">
              <a:buNone/>
            </a:pPr>
            <a:endParaRPr lang="en-US" dirty="0"/>
          </a:p>
        </p:txBody>
      </p:sp>
      <p:pic>
        <p:nvPicPr>
          <p:cNvPr id="4" name="Picture 3" descr="Screen Shot 2016-01-27 at 11.30.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3626"/>
            <a:ext cx="3514367" cy="2864374"/>
          </a:xfrm>
          <a:prstGeom prst="rect">
            <a:avLst/>
          </a:prstGeom>
        </p:spPr>
      </p:pic>
      <p:pic>
        <p:nvPicPr>
          <p:cNvPr id="5" name="Picture 4" descr="Screen Shot 2016-01-27 at 11.30.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784" y="3944464"/>
            <a:ext cx="3887215" cy="2861753"/>
          </a:xfrm>
          <a:prstGeom prst="rect">
            <a:avLst/>
          </a:prstGeom>
        </p:spPr>
      </p:pic>
    </p:spTree>
    <p:extLst>
      <p:ext uri="{BB962C8B-B14F-4D97-AF65-F5344CB8AC3E}">
        <p14:creationId xmlns:p14="http://schemas.microsoft.com/office/powerpoint/2010/main" val="4106003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747" y="466575"/>
            <a:ext cx="5099209" cy="1261872"/>
          </a:xfrm>
        </p:spPr>
        <p:txBody>
          <a:bodyPr/>
          <a:lstStyle/>
          <a:p>
            <a:r>
              <a:rPr lang="en-US" sz="4000" dirty="0" smtClean="0"/>
              <a:t>Where are we going?</a:t>
            </a:r>
            <a:endParaRPr lang="en-US" sz="4000" dirty="0"/>
          </a:p>
        </p:txBody>
      </p:sp>
      <p:sp>
        <p:nvSpPr>
          <p:cNvPr id="5" name="Text Placeholder 4"/>
          <p:cNvSpPr>
            <a:spLocks noGrp="1"/>
          </p:cNvSpPr>
          <p:nvPr>
            <p:ph type="body" sz="half" idx="2"/>
          </p:nvPr>
        </p:nvSpPr>
        <p:spPr>
          <a:xfrm>
            <a:off x="3174191" y="2028922"/>
            <a:ext cx="5419766" cy="4243615"/>
          </a:xfrm>
        </p:spPr>
        <p:txBody>
          <a:bodyPr>
            <a:normAutofit fontScale="92500" lnSpcReduction="10000"/>
          </a:bodyPr>
          <a:lstStyle/>
          <a:p>
            <a:r>
              <a:rPr lang="en-US" sz="3600" dirty="0"/>
              <a:t>A simple visual to show a child </a:t>
            </a:r>
            <a:r>
              <a:rPr lang="en-US" sz="3600" dirty="0" err="1"/>
              <a:t>wehre</a:t>
            </a:r>
            <a:r>
              <a:rPr lang="en-US" sz="3600" dirty="0"/>
              <a:t> they are going once they are in the car. </a:t>
            </a:r>
          </a:p>
          <a:p>
            <a:r>
              <a:rPr lang="en-US" sz="3600" dirty="0"/>
              <a:t>Lessens anxiety/ tantrums</a:t>
            </a:r>
          </a:p>
          <a:p>
            <a:r>
              <a:rPr lang="en-US" sz="3600" dirty="0"/>
              <a:t>If there is a change, use the symbol</a:t>
            </a:r>
          </a:p>
          <a:p>
            <a:r>
              <a:rPr lang="en-US" sz="3600" dirty="0"/>
              <a:t>Keep extra symbols on the back</a:t>
            </a:r>
          </a:p>
          <a:p>
            <a:endParaRPr lang="en-US" dirty="0"/>
          </a:p>
        </p:txBody>
      </p:sp>
      <p:pic>
        <p:nvPicPr>
          <p:cNvPr id="4" name="Picture 3" descr="Screen Shot 2016-01-27 at 11.32.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02036" cy="6858000"/>
          </a:xfrm>
          <a:prstGeom prst="rect">
            <a:avLst/>
          </a:prstGeom>
        </p:spPr>
      </p:pic>
    </p:spTree>
    <p:extLst>
      <p:ext uri="{BB962C8B-B14F-4D97-AF65-F5344CB8AC3E}">
        <p14:creationId xmlns:p14="http://schemas.microsoft.com/office/powerpoint/2010/main" val="1094158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Sooooo</a:t>
            </a:r>
            <a:r>
              <a:rPr lang="en-US" dirty="0" smtClean="0"/>
              <a:t> Simple to Make</a:t>
            </a:r>
            <a:endParaRPr lang="en-US" dirty="0"/>
          </a:p>
        </p:txBody>
      </p:sp>
      <p:sp>
        <p:nvSpPr>
          <p:cNvPr id="6" name="Content Placeholder 5"/>
          <p:cNvSpPr>
            <a:spLocks noGrp="1"/>
          </p:cNvSpPr>
          <p:nvPr>
            <p:ph idx="1"/>
          </p:nvPr>
        </p:nvSpPr>
        <p:spPr/>
        <p:txBody>
          <a:bodyPr>
            <a:normAutofit/>
          </a:bodyPr>
          <a:lstStyle/>
          <a:p>
            <a:r>
              <a:rPr lang="en-US" sz="3600" dirty="0" smtClean="0"/>
              <a:t>Clip Art on the computer, or photos, flyers, </a:t>
            </a:r>
            <a:r>
              <a:rPr lang="en-US" sz="3600" dirty="0" err="1" smtClean="0"/>
              <a:t>etc</a:t>
            </a:r>
            <a:endParaRPr lang="en-US" sz="3600" dirty="0" smtClean="0"/>
          </a:p>
          <a:p>
            <a:r>
              <a:rPr lang="en-US" sz="3600" dirty="0" smtClean="0"/>
              <a:t>Mailing tape (takes the place of laminating), foam envelope, permanent marker, </a:t>
            </a:r>
            <a:r>
              <a:rPr lang="en-US" sz="3600" dirty="0" err="1" smtClean="0"/>
              <a:t>velcro</a:t>
            </a:r>
            <a:r>
              <a:rPr lang="en-US" sz="3600" dirty="0" smtClean="0"/>
              <a:t> and stapler</a:t>
            </a:r>
            <a:endParaRPr lang="en-US" sz="3600" dirty="0"/>
          </a:p>
        </p:txBody>
      </p:sp>
    </p:spTree>
    <p:extLst>
      <p:ext uri="{BB962C8B-B14F-4D97-AF65-F5344CB8AC3E}">
        <p14:creationId xmlns:p14="http://schemas.microsoft.com/office/powerpoint/2010/main" val="221062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a:t>
            </a:r>
            <a:endParaRPr lang="en-US" dirty="0"/>
          </a:p>
        </p:txBody>
      </p:sp>
      <p:sp>
        <p:nvSpPr>
          <p:cNvPr id="3" name="Content Placeholder 2"/>
          <p:cNvSpPr>
            <a:spLocks noGrp="1"/>
          </p:cNvSpPr>
          <p:nvPr>
            <p:ph idx="1"/>
          </p:nvPr>
        </p:nvSpPr>
        <p:spPr/>
        <p:txBody>
          <a:bodyPr>
            <a:normAutofit/>
          </a:bodyPr>
          <a:lstStyle/>
          <a:p>
            <a:r>
              <a:rPr lang="en-US" sz="3600" dirty="0" smtClean="0"/>
              <a:t>Communicate information in a form that the child can understand easily, especially when upset…. Words disappear</a:t>
            </a:r>
            <a:endParaRPr lang="en-US" sz="3600" dirty="0"/>
          </a:p>
        </p:txBody>
      </p:sp>
    </p:spTree>
    <p:extLst>
      <p:ext uri="{BB962C8B-B14F-4D97-AF65-F5344CB8AC3E}">
        <p14:creationId xmlns:p14="http://schemas.microsoft.com/office/powerpoint/2010/main" val="222743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42.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16916"/>
          </a:xfrm>
          <a:prstGeom prst="rect">
            <a:avLst/>
          </a:prstGeom>
        </p:spPr>
      </p:pic>
    </p:spTree>
    <p:extLst>
      <p:ext uri="{BB962C8B-B14F-4D97-AF65-F5344CB8AC3E}">
        <p14:creationId xmlns:p14="http://schemas.microsoft.com/office/powerpoint/2010/main" val="2279137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8"/>
            <a:ext cx="8229600" cy="990600"/>
          </a:xfrm>
        </p:spPr>
        <p:txBody>
          <a:bodyPr/>
          <a:lstStyle/>
          <a:p>
            <a:r>
              <a:rPr lang="en-US" dirty="0" smtClean="0"/>
              <a:t>Visual Timer</a:t>
            </a:r>
            <a:endParaRPr lang="en-US" dirty="0"/>
          </a:p>
        </p:txBody>
      </p:sp>
      <p:sp>
        <p:nvSpPr>
          <p:cNvPr id="3" name="Content Placeholder 2"/>
          <p:cNvSpPr>
            <a:spLocks noGrp="1"/>
          </p:cNvSpPr>
          <p:nvPr>
            <p:ph idx="1"/>
          </p:nvPr>
        </p:nvSpPr>
        <p:spPr>
          <a:xfrm>
            <a:off x="457200" y="1264928"/>
            <a:ext cx="8229600" cy="2799550"/>
          </a:xfrm>
        </p:spPr>
        <p:txBody>
          <a:bodyPr>
            <a:normAutofit fontScale="92500" lnSpcReduction="20000"/>
          </a:bodyPr>
          <a:lstStyle/>
          <a:p>
            <a:r>
              <a:rPr lang="en-US" sz="3600" dirty="0" smtClean="0"/>
              <a:t>A wonderful visual tool to SHOW “how much longer” or “how long until.”  This can be used for “waiting”, “time out”, “how long do I do my math work?”, “I can play for the amount of time on computer”, etc.</a:t>
            </a:r>
          </a:p>
          <a:p>
            <a:r>
              <a:rPr lang="en-US" sz="3600" dirty="0" smtClean="0"/>
              <a:t>Helps eliminate anxiety and meltdowns</a:t>
            </a:r>
            <a:endParaRPr lang="en-US" sz="3600" dirty="0"/>
          </a:p>
        </p:txBody>
      </p:sp>
      <p:pic>
        <p:nvPicPr>
          <p:cNvPr id="4" name="Picture 3" descr="Screen Shot 2016-01-27 at 12.12.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025" y="3814180"/>
            <a:ext cx="3527877" cy="3043819"/>
          </a:xfrm>
          <a:prstGeom prst="rect">
            <a:avLst/>
          </a:prstGeom>
        </p:spPr>
      </p:pic>
    </p:spTree>
    <p:extLst>
      <p:ext uri="{BB962C8B-B14F-4D97-AF65-F5344CB8AC3E}">
        <p14:creationId xmlns:p14="http://schemas.microsoft.com/office/powerpoint/2010/main" val="2771871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Sign</a:t>
            </a:r>
            <a:endParaRPr lang="en-US" dirty="0"/>
          </a:p>
        </p:txBody>
      </p:sp>
      <p:sp>
        <p:nvSpPr>
          <p:cNvPr id="4" name="Content Placeholder 3"/>
          <p:cNvSpPr>
            <a:spLocks noGrp="1"/>
          </p:cNvSpPr>
          <p:nvPr>
            <p:ph sz="half" idx="1"/>
          </p:nvPr>
        </p:nvSpPr>
        <p:spPr/>
        <p:txBody>
          <a:bodyPr/>
          <a:lstStyle/>
          <a:p>
            <a:r>
              <a:rPr lang="en-US" dirty="0" smtClean="0"/>
              <a:t>The NO sign is very important to teach SAFETY, put on doors, front of stove, </a:t>
            </a:r>
            <a:r>
              <a:rPr lang="en-US" dirty="0" err="1" smtClean="0"/>
              <a:t>etc</a:t>
            </a:r>
            <a:endParaRPr lang="en-US" dirty="0" smtClean="0"/>
          </a:p>
          <a:p>
            <a:r>
              <a:rPr lang="en-US" dirty="0" smtClean="0"/>
              <a:t>It is very concrete</a:t>
            </a:r>
          </a:p>
          <a:p>
            <a:r>
              <a:rPr lang="en-US" dirty="0" smtClean="0"/>
              <a:t>Shows them what not to do.  Can be paired with a visual of what to do instead: “no hitting, soft touch (with visual)</a:t>
            </a:r>
            <a:endParaRPr lang="en-US" dirty="0"/>
          </a:p>
        </p:txBody>
      </p:sp>
      <p:pic>
        <p:nvPicPr>
          <p:cNvPr id="6" name="Content Placeholder 5" descr="Screen Shot 2016-01-27 at 12.15.08 PM.png"/>
          <p:cNvPicPr>
            <a:picLocks noGrp="1" noChangeAspect="1"/>
          </p:cNvPicPr>
          <p:nvPr>
            <p:ph sz="half" idx="2"/>
          </p:nvPr>
        </p:nvPicPr>
        <p:blipFill>
          <a:blip r:embed="rId2">
            <a:extLst>
              <a:ext uri="{28A0092B-C50C-407E-A947-70E740481C1C}">
                <a14:useLocalDpi xmlns:a14="http://schemas.microsoft.com/office/drawing/2010/main" val="0"/>
              </a:ext>
            </a:extLst>
          </a:blip>
          <a:srcRect l="9852" r="9852"/>
          <a:stretch>
            <a:fillRect/>
          </a:stretch>
        </p:blipFill>
        <p:spPr/>
      </p:pic>
    </p:spTree>
    <p:extLst>
      <p:ext uri="{BB962C8B-B14F-4D97-AF65-F5344CB8AC3E}">
        <p14:creationId xmlns:p14="http://schemas.microsoft.com/office/powerpoint/2010/main" val="1227363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 Level Reminder</a:t>
            </a:r>
            <a:endParaRPr lang="en-US" dirty="0"/>
          </a:p>
        </p:txBody>
      </p:sp>
      <p:pic>
        <p:nvPicPr>
          <p:cNvPr id="5" name="Content Placeholder 4" descr="Screen Shot 2016-01-27 at 12.16.06 PM.png"/>
          <p:cNvPicPr>
            <a:picLocks noGrp="1" noChangeAspect="1"/>
          </p:cNvPicPr>
          <p:nvPr>
            <p:ph sz="half" idx="1"/>
          </p:nvPr>
        </p:nvPicPr>
        <p:blipFill>
          <a:blip r:embed="rId2">
            <a:extLst>
              <a:ext uri="{28A0092B-C50C-407E-A947-70E740481C1C}">
                <a14:useLocalDpi xmlns:a14="http://schemas.microsoft.com/office/drawing/2010/main" val="0"/>
              </a:ext>
            </a:extLst>
          </a:blip>
          <a:srcRect l="8530" r="8530"/>
          <a:stretch>
            <a:fillRect/>
          </a:stretch>
        </p:blipFill>
        <p:spPr/>
      </p:pic>
      <p:sp>
        <p:nvSpPr>
          <p:cNvPr id="4" name="Content Placeholder 3"/>
          <p:cNvSpPr>
            <a:spLocks noGrp="1"/>
          </p:cNvSpPr>
          <p:nvPr>
            <p:ph sz="half" idx="2"/>
          </p:nvPr>
        </p:nvSpPr>
        <p:spPr/>
        <p:txBody>
          <a:bodyPr/>
          <a:lstStyle/>
          <a:p>
            <a:r>
              <a:rPr lang="en-US" dirty="0" smtClean="0"/>
              <a:t>Create your own voice level reminder from an old game spinner</a:t>
            </a:r>
          </a:p>
          <a:p>
            <a:r>
              <a:rPr lang="en-US" dirty="0" smtClean="0"/>
              <a:t>Helps a child remember to use an “inside voice” when they are excited and having fun, make it positive</a:t>
            </a:r>
            <a:endParaRPr lang="en-US" dirty="0"/>
          </a:p>
        </p:txBody>
      </p:sp>
    </p:spTree>
    <p:extLst>
      <p:ext uri="{BB962C8B-B14F-4D97-AF65-F5344CB8AC3E}">
        <p14:creationId xmlns:p14="http://schemas.microsoft.com/office/powerpoint/2010/main" val="65873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Method</a:t>
            </a:r>
            <a:endParaRPr lang="en-US" dirty="0"/>
          </a:p>
        </p:txBody>
      </p:sp>
      <p:sp>
        <p:nvSpPr>
          <p:cNvPr id="3" name="Content Placeholder 2"/>
          <p:cNvSpPr>
            <a:spLocks noGrp="1"/>
          </p:cNvSpPr>
          <p:nvPr>
            <p:ph sz="half" idx="1"/>
          </p:nvPr>
        </p:nvSpPr>
        <p:spPr>
          <a:xfrm>
            <a:off x="457200" y="1524000"/>
            <a:ext cx="4038600" cy="5334000"/>
          </a:xfrm>
        </p:spPr>
        <p:txBody>
          <a:bodyPr>
            <a:normAutofit fontScale="92500" lnSpcReduction="20000"/>
          </a:bodyPr>
          <a:lstStyle/>
          <a:p>
            <a:r>
              <a:rPr lang="en-US" dirty="0" smtClean="0"/>
              <a:t>Try to use the same method at home that is being used in school</a:t>
            </a:r>
          </a:p>
          <a:p>
            <a:r>
              <a:rPr lang="en-US" dirty="0" smtClean="0"/>
              <a:t>This reinforces the understanding of the method and everyone is on the same page</a:t>
            </a:r>
          </a:p>
          <a:p>
            <a:r>
              <a:rPr lang="en-US" dirty="0" smtClean="0"/>
              <a:t>Makes an abstract method concrete</a:t>
            </a:r>
          </a:p>
          <a:p>
            <a:r>
              <a:rPr lang="en-US" dirty="0" smtClean="0"/>
              <a:t>Use positive </a:t>
            </a:r>
            <a:r>
              <a:rPr lang="en-US" dirty="0" err="1" smtClean="0"/>
              <a:t>reinforcers</a:t>
            </a:r>
            <a:r>
              <a:rPr lang="en-US" dirty="0" smtClean="0"/>
              <a:t> for positive behavior</a:t>
            </a:r>
          </a:p>
          <a:p>
            <a:r>
              <a:rPr lang="en-US" dirty="0" smtClean="0"/>
              <a:t>Overemphasize good behavior, then you will see more of it</a:t>
            </a:r>
            <a:endParaRPr lang="en-US" dirty="0"/>
          </a:p>
        </p:txBody>
      </p:sp>
      <p:pic>
        <p:nvPicPr>
          <p:cNvPr id="5" name="Content Placeholder 4" descr="Screen Shot 2016-01-27 at 12.22.43 PM.png"/>
          <p:cNvPicPr>
            <a:picLocks noGrp="1" noChangeAspect="1"/>
          </p:cNvPicPr>
          <p:nvPr>
            <p:ph sz="half" idx="2"/>
          </p:nvPr>
        </p:nvPicPr>
        <p:blipFill>
          <a:blip r:embed="rId2">
            <a:extLst>
              <a:ext uri="{28A0092B-C50C-407E-A947-70E740481C1C}">
                <a14:useLocalDpi xmlns:a14="http://schemas.microsoft.com/office/drawing/2010/main" val="0"/>
              </a:ext>
            </a:extLst>
          </a:blip>
          <a:srcRect l="19541" r="19541"/>
          <a:stretch>
            <a:fillRect/>
          </a:stretch>
        </p:blipFill>
        <p:spPr/>
      </p:pic>
    </p:spTree>
    <p:extLst>
      <p:ext uri="{BB962C8B-B14F-4D97-AF65-F5344CB8AC3E}">
        <p14:creationId xmlns:p14="http://schemas.microsoft.com/office/powerpoint/2010/main" val="1645064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a:t>
            </a:r>
            <a:r>
              <a:rPr lang="en-US" dirty="0" err="1" smtClean="0"/>
              <a:t>Reinforcer</a:t>
            </a:r>
            <a:r>
              <a:rPr lang="en-US" dirty="0" smtClean="0"/>
              <a:t> for good behavior</a:t>
            </a:r>
            <a:endParaRPr lang="en-US" dirty="0"/>
          </a:p>
        </p:txBody>
      </p:sp>
      <p:pic>
        <p:nvPicPr>
          <p:cNvPr id="5" name="Content Placeholder 4" descr="Screen Shot 2016-01-27 at 12.25.27 PM.png"/>
          <p:cNvPicPr>
            <a:picLocks noGrp="1" noChangeAspect="1"/>
          </p:cNvPicPr>
          <p:nvPr>
            <p:ph sz="half" idx="1"/>
          </p:nvPr>
        </p:nvPicPr>
        <p:blipFill>
          <a:blip r:embed="rId2">
            <a:extLst>
              <a:ext uri="{28A0092B-C50C-407E-A947-70E740481C1C}">
                <a14:useLocalDpi xmlns:a14="http://schemas.microsoft.com/office/drawing/2010/main" val="0"/>
              </a:ext>
            </a:extLst>
          </a:blip>
          <a:srcRect t="12052" b="12052"/>
          <a:stretch>
            <a:fillRect/>
          </a:stretch>
        </p:blipFill>
        <p:spPr/>
      </p:pic>
      <p:sp>
        <p:nvSpPr>
          <p:cNvPr id="4" name="Content Placeholder 3"/>
          <p:cNvSpPr>
            <a:spLocks noGrp="1"/>
          </p:cNvSpPr>
          <p:nvPr>
            <p:ph sz="half" idx="2"/>
          </p:nvPr>
        </p:nvSpPr>
        <p:spPr/>
        <p:txBody>
          <a:bodyPr/>
          <a:lstStyle/>
          <a:p>
            <a:r>
              <a:rPr lang="en-US" dirty="0" smtClean="0"/>
              <a:t>Take a photo of a favorite activity and let your child earn it piece by piece.  They will se it forming with each good behavior they exhibit</a:t>
            </a:r>
          </a:p>
          <a:p>
            <a:r>
              <a:rPr lang="en-US" dirty="0" smtClean="0"/>
              <a:t>Completing the visual helps reinforce the good behavior</a:t>
            </a:r>
            <a:endParaRPr lang="en-US" dirty="0"/>
          </a:p>
        </p:txBody>
      </p:sp>
    </p:spTree>
    <p:extLst>
      <p:ext uri="{BB962C8B-B14F-4D97-AF65-F5344CB8AC3E}">
        <p14:creationId xmlns:p14="http://schemas.microsoft.com/office/powerpoint/2010/main" val="2393638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Tool</a:t>
            </a:r>
            <a:endParaRPr lang="en-US" dirty="0"/>
          </a:p>
        </p:txBody>
      </p:sp>
      <p:sp>
        <p:nvSpPr>
          <p:cNvPr id="3" name="Content Placeholder 2"/>
          <p:cNvSpPr>
            <a:spLocks noGrp="1"/>
          </p:cNvSpPr>
          <p:nvPr>
            <p:ph sz="half" idx="1"/>
          </p:nvPr>
        </p:nvSpPr>
        <p:spPr/>
        <p:txBody>
          <a:bodyPr/>
          <a:lstStyle/>
          <a:p>
            <a:r>
              <a:rPr lang="en-US" dirty="0" smtClean="0"/>
              <a:t>Use their favorite color and add stickers they like to motivate them to look at it.</a:t>
            </a:r>
          </a:p>
          <a:p>
            <a:r>
              <a:rPr lang="en-US" dirty="0" smtClean="0"/>
              <a:t>First they see it – helps prepare them for a change</a:t>
            </a:r>
          </a:p>
          <a:p>
            <a:r>
              <a:rPr lang="en-US" dirty="0" smtClean="0"/>
              <a:t>Begin counting, go slowly and be ready to go on the last section</a:t>
            </a:r>
            <a:endParaRPr lang="en-US" dirty="0"/>
          </a:p>
        </p:txBody>
      </p:sp>
      <p:pic>
        <p:nvPicPr>
          <p:cNvPr id="5" name="Content Placeholder 4" descr="Screen Shot 2016-01-27 at 12.27.22 PM.png"/>
          <p:cNvPicPr>
            <a:picLocks noGrp="1" noChangeAspect="1"/>
          </p:cNvPicPr>
          <p:nvPr>
            <p:ph sz="half" idx="2"/>
          </p:nvPr>
        </p:nvPicPr>
        <p:blipFill>
          <a:blip r:embed="rId2">
            <a:extLst>
              <a:ext uri="{28A0092B-C50C-407E-A947-70E740481C1C}">
                <a14:useLocalDpi xmlns:a14="http://schemas.microsoft.com/office/drawing/2010/main" val="0"/>
              </a:ext>
            </a:extLst>
          </a:blip>
          <a:srcRect t="12222" b="12222"/>
          <a:stretch>
            <a:fillRect/>
          </a:stretch>
        </p:blipFill>
        <p:spPr/>
      </p:pic>
    </p:spTree>
    <p:extLst>
      <p:ext uri="{BB962C8B-B14F-4D97-AF65-F5344CB8AC3E}">
        <p14:creationId xmlns:p14="http://schemas.microsoft.com/office/powerpoint/2010/main" val="1274399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Another Simple Transition Tool</a:t>
            </a:r>
            <a:endParaRPr lang="en-US" dirty="0"/>
          </a:p>
        </p:txBody>
      </p:sp>
      <p:pic>
        <p:nvPicPr>
          <p:cNvPr id="7" name="Content Placeholder 6" descr="Screen Shot 2016-01-27 at 12.27.53 PM.png"/>
          <p:cNvPicPr>
            <a:picLocks noGrp="1" noChangeAspect="1"/>
          </p:cNvPicPr>
          <p:nvPr>
            <p:ph idx="1"/>
          </p:nvPr>
        </p:nvPicPr>
        <p:blipFill>
          <a:blip r:embed="rId2">
            <a:extLst>
              <a:ext uri="{28A0092B-C50C-407E-A947-70E740481C1C}">
                <a14:useLocalDpi xmlns:a14="http://schemas.microsoft.com/office/drawing/2010/main" val="0"/>
              </a:ext>
            </a:extLst>
          </a:blip>
          <a:srcRect l="1052" r="1052"/>
          <a:stretch>
            <a:fillRect/>
          </a:stretch>
        </p:blipFill>
        <p:spPr/>
      </p:pic>
    </p:spTree>
    <p:extLst>
      <p:ext uri="{BB962C8B-B14F-4D97-AF65-F5344CB8AC3E}">
        <p14:creationId xmlns:p14="http://schemas.microsoft.com/office/powerpoint/2010/main" val="2577968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Organize</a:t>
            </a:r>
            <a:endParaRPr lang="en-US" dirty="0"/>
          </a:p>
        </p:txBody>
      </p:sp>
      <p:pic>
        <p:nvPicPr>
          <p:cNvPr id="7" name="Content Placeholder 6" descr="Screen Shot 2016-01-27 at 12.28.43 PM.png"/>
          <p:cNvPicPr>
            <a:picLocks noGrp="1" noChangeAspect="1"/>
          </p:cNvPicPr>
          <p:nvPr>
            <p:ph sz="half" idx="1"/>
          </p:nvPr>
        </p:nvPicPr>
        <p:blipFill>
          <a:blip r:embed="rId2">
            <a:extLst>
              <a:ext uri="{28A0092B-C50C-407E-A947-70E740481C1C}">
                <a14:useLocalDpi xmlns:a14="http://schemas.microsoft.com/office/drawing/2010/main" val="0"/>
              </a:ext>
            </a:extLst>
          </a:blip>
          <a:srcRect t="12127" b="12127"/>
          <a:stretch>
            <a:fillRect/>
          </a:stretch>
        </p:blipFill>
        <p:spPr/>
      </p:pic>
      <p:sp>
        <p:nvSpPr>
          <p:cNvPr id="6" name="Content Placeholder 5"/>
          <p:cNvSpPr>
            <a:spLocks noGrp="1"/>
          </p:cNvSpPr>
          <p:nvPr>
            <p:ph sz="half" idx="2"/>
          </p:nvPr>
        </p:nvSpPr>
        <p:spPr>
          <a:xfrm>
            <a:off x="4648200" y="1524000"/>
            <a:ext cx="4038600" cy="5334000"/>
          </a:xfrm>
        </p:spPr>
        <p:txBody>
          <a:bodyPr>
            <a:normAutofit fontScale="92500" lnSpcReduction="10000"/>
          </a:bodyPr>
          <a:lstStyle/>
          <a:p>
            <a:r>
              <a:rPr lang="en-US" dirty="0" smtClean="0"/>
              <a:t>Use visuals to teach your child where to put their personal items in their room, so they can comply with putting things in their place</a:t>
            </a:r>
          </a:p>
          <a:p>
            <a:r>
              <a:rPr lang="en-US" dirty="0" smtClean="0"/>
              <a:t>Use visual to show them where to sit at the table, or where to put their toys</a:t>
            </a:r>
          </a:p>
          <a:p>
            <a:r>
              <a:rPr lang="en-US" dirty="0" smtClean="0"/>
              <a:t>This can be used to put papers from school or schoolwork to be checked</a:t>
            </a:r>
            <a:endParaRPr lang="en-US" dirty="0"/>
          </a:p>
        </p:txBody>
      </p:sp>
    </p:spTree>
    <p:extLst>
      <p:ext uri="{BB962C8B-B14F-4D97-AF65-F5344CB8AC3E}">
        <p14:creationId xmlns:p14="http://schemas.microsoft.com/office/powerpoint/2010/main" val="340362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Coded Post it Note</a:t>
            </a:r>
            <a:endParaRPr lang="en-US" dirty="0"/>
          </a:p>
        </p:txBody>
      </p:sp>
      <p:sp>
        <p:nvSpPr>
          <p:cNvPr id="3" name="Content Placeholder 2"/>
          <p:cNvSpPr>
            <a:spLocks noGrp="1"/>
          </p:cNvSpPr>
          <p:nvPr>
            <p:ph sz="half" idx="1"/>
          </p:nvPr>
        </p:nvSpPr>
        <p:spPr>
          <a:xfrm>
            <a:off x="457200" y="1673352"/>
            <a:ext cx="4038600" cy="4970566"/>
          </a:xfrm>
        </p:spPr>
        <p:txBody>
          <a:bodyPr>
            <a:normAutofit lnSpcReduction="10000"/>
          </a:bodyPr>
          <a:lstStyle/>
          <a:p>
            <a:r>
              <a:rPr lang="en-US" dirty="0" smtClean="0"/>
              <a:t>Use a certain colored post it note for papers to go to the teacher</a:t>
            </a:r>
          </a:p>
          <a:p>
            <a:r>
              <a:rPr lang="en-US" dirty="0" smtClean="0"/>
              <a:t>Ask the teacher to do the same for papers to go to parents using a different color</a:t>
            </a:r>
          </a:p>
          <a:p>
            <a:r>
              <a:rPr lang="en-US" dirty="0" smtClean="0"/>
              <a:t>Helps organize your child</a:t>
            </a:r>
          </a:p>
          <a:p>
            <a:r>
              <a:rPr lang="en-US" dirty="0" err="1" smtClean="0"/>
              <a:t>Folers</a:t>
            </a:r>
            <a:r>
              <a:rPr lang="en-US" dirty="0" smtClean="0"/>
              <a:t> and bins are also helpful</a:t>
            </a:r>
            <a:endParaRPr lang="en-US" dirty="0"/>
          </a:p>
        </p:txBody>
      </p:sp>
      <p:pic>
        <p:nvPicPr>
          <p:cNvPr id="5" name="Content Placeholder 4" descr="Screen Shot 2016-01-27 at 12.32.09 PM.png"/>
          <p:cNvPicPr>
            <a:picLocks noGrp="1" noChangeAspect="1"/>
          </p:cNvPicPr>
          <p:nvPr>
            <p:ph sz="half" idx="2"/>
          </p:nvPr>
        </p:nvPicPr>
        <p:blipFill>
          <a:blip r:embed="rId2">
            <a:extLst>
              <a:ext uri="{28A0092B-C50C-407E-A947-70E740481C1C}">
                <a14:useLocalDpi xmlns:a14="http://schemas.microsoft.com/office/drawing/2010/main" val="0"/>
              </a:ext>
            </a:extLst>
          </a:blip>
          <a:srcRect l="6373" r="6373"/>
          <a:stretch>
            <a:fillRect/>
          </a:stretch>
        </p:blipFill>
        <p:spPr/>
      </p:pic>
    </p:spTree>
    <p:extLst>
      <p:ext uri="{BB962C8B-B14F-4D97-AF65-F5344CB8AC3E}">
        <p14:creationId xmlns:p14="http://schemas.microsoft.com/office/powerpoint/2010/main" val="354849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Organize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Use visuals to organize and promote independence and responsibility</a:t>
            </a:r>
          </a:p>
          <a:p>
            <a:r>
              <a:rPr lang="en-US" dirty="0" smtClean="0"/>
              <a:t>Organize a bath routine, and all good hygiene routines</a:t>
            </a:r>
          </a:p>
          <a:p>
            <a:r>
              <a:rPr lang="en-US" dirty="0" smtClean="0"/>
              <a:t>This will help promote the need and ability to have privacy when it is needed</a:t>
            </a:r>
            <a:endParaRPr lang="en-US" dirty="0"/>
          </a:p>
        </p:txBody>
      </p:sp>
      <p:pic>
        <p:nvPicPr>
          <p:cNvPr id="5" name="Content Placeholder 4" descr="Screen Shot 2016-01-27 at 12.41.09 PM.png"/>
          <p:cNvPicPr>
            <a:picLocks noGrp="1" noChangeAspect="1"/>
          </p:cNvPicPr>
          <p:nvPr>
            <p:ph sz="half" idx="2"/>
          </p:nvPr>
        </p:nvPicPr>
        <p:blipFill>
          <a:blip r:embed="rId2">
            <a:extLst>
              <a:ext uri="{28A0092B-C50C-407E-A947-70E740481C1C}">
                <a14:useLocalDpi xmlns:a14="http://schemas.microsoft.com/office/drawing/2010/main" val="0"/>
              </a:ext>
            </a:extLst>
          </a:blip>
          <a:srcRect t="7216" b="7216"/>
          <a:stretch>
            <a:fillRect/>
          </a:stretch>
        </p:blipFill>
        <p:spPr/>
      </p:pic>
    </p:spTree>
    <p:extLst>
      <p:ext uri="{BB962C8B-B14F-4D97-AF65-F5344CB8AC3E}">
        <p14:creationId xmlns:p14="http://schemas.microsoft.com/office/powerpoint/2010/main" val="378389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24.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1022350"/>
            <a:ext cx="6375400" cy="4762500"/>
          </a:xfrm>
          <a:prstGeom prst="rect">
            <a:avLst/>
          </a:prstGeom>
        </p:spPr>
      </p:pic>
    </p:spTree>
    <p:extLst>
      <p:ext uri="{BB962C8B-B14F-4D97-AF65-F5344CB8AC3E}">
        <p14:creationId xmlns:p14="http://schemas.microsoft.com/office/powerpoint/2010/main" val="735422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Bathtime</a:t>
            </a:r>
            <a:endParaRPr lang="en-US" dirty="0"/>
          </a:p>
        </p:txBody>
      </p:sp>
      <p:sp>
        <p:nvSpPr>
          <p:cNvPr id="4" name="Content Placeholder 3"/>
          <p:cNvSpPr>
            <a:spLocks noGrp="1"/>
          </p:cNvSpPr>
          <p:nvPr>
            <p:ph sz="half" idx="2"/>
          </p:nvPr>
        </p:nvSpPr>
        <p:spPr>
          <a:xfrm>
            <a:off x="4648200" y="1240198"/>
            <a:ext cx="4038600" cy="5374192"/>
          </a:xfrm>
        </p:spPr>
        <p:txBody>
          <a:bodyPr>
            <a:normAutofit lnSpcReduction="10000"/>
          </a:bodyPr>
          <a:lstStyle/>
          <a:p>
            <a:r>
              <a:rPr lang="en-US" dirty="0" smtClean="0"/>
              <a:t>As your child gets older, prevent them from using an entire bottle of shampoo in just 3 days, or using conditioner on their head instead of shampoo</a:t>
            </a:r>
          </a:p>
          <a:p>
            <a:r>
              <a:rPr lang="en-US" dirty="0" smtClean="0"/>
              <a:t>Helps promote independence and allows them to bathe without assistance as they get older</a:t>
            </a:r>
            <a:endParaRPr lang="en-US" dirty="0"/>
          </a:p>
        </p:txBody>
      </p:sp>
      <p:pic>
        <p:nvPicPr>
          <p:cNvPr id="7" name="Content Placeholder 6" descr="Screen Shot 2016-01-27 at 12.43.51 PM.png"/>
          <p:cNvPicPr>
            <a:picLocks noGrp="1" noChangeAspect="1"/>
          </p:cNvPicPr>
          <p:nvPr>
            <p:ph sz="half" idx="1"/>
          </p:nvPr>
        </p:nvPicPr>
        <p:blipFill>
          <a:blip r:embed="rId2">
            <a:extLst>
              <a:ext uri="{28A0092B-C50C-407E-A947-70E740481C1C}">
                <a14:useLocalDpi xmlns:a14="http://schemas.microsoft.com/office/drawing/2010/main" val="0"/>
              </a:ext>
            </a:extLst>
          </a:blip>
          <a:srcRect l="5858" r="5858"/>
          <a:stretch>
            <a:fillRect/>
          </a:stretch>
        </p:blipFill>
        <p:spPr>
          <a:xfrm>
            <a:off x="457200" y="1673352"/>
            <a:ext cx="1993997" cy="2329590"/>
          </a:xfrm>
        </p:spPr>
      </p:pic>
      <p:pic>
        <p:nvPicPr>
          <p:cNvPr id="8" name="Picture 7" descr="Screen Shot 2016-01-27 at 12.43.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2284" y="4264890"/>
            <a:ext cx="2463800" cy="2349500"/>
          </a:xfrm>
          <a:prstGeom prst="rect">
            <a:avLst/>
          </a:prstGeom>
        </p:spPr>
      </p:pic>
    </p:spTree>
    <p:extLst>
      <p:ext uri="{BB962C8B-B14F-4D97-AF65-F5344CB8AC3E}">
        <p14:creationId xmlns:p14="http://schemas.microsoft.com/office/powerpoint/2010/main" val="3922277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the abstract</a:t>
            </a:r>
            <a:endParaRPr lang="en-US" dirty="0"/>
          </a:p>
        </p:txBody>
      </p:sp>
      <p:sp>
        <p:nvSpPr>
          <p:cNvPr id="3" name="Content Placeholder 2"/>
          <p:cNvSpPr>
            <a:spLocks noGrp="1"/>
          </p:cNvSpPr>
          <p:nvPr>
            <p:ph sz="half" idx="1"/>
          </p:nvPr>
        </p:nvSpPr>
        <p:spPr>
          <a:xfrm>
            <a:off x="457200" y="1673352"/>
            <a:ext cx="4038600" cy="5184648"/>
          </a:xfrm>
        </p:spPr>
        <p:txBody>
          <a:bodyPr>
            <a:normAutofit/>
          </a:bodyPr>
          <a:lstStyle/>
          <a:p>
            <a:r>
              <a:rPr lang="en-US" dirty="0" smtClean="0"/>
              <a:t>Instead of saying “clean your room”, SHOW the visual of what clean actually means in that environment.  The word “clean” may not mean anything to that child, or something entirely different than your definition</a:t>
            </a:r>
            <a:endParaRPr lang="en-US" dirty="0"/>
          </a:p>
        </p:txBody>
      </p:sp>
      <p:pic>
        <p:nvPicPr>
          <p:cNvPr id="5" name="Content Placeholder 4" descr="Screen Shot 2016-01-27 at 12.45.59 PM.png"/>
          <p:cNvPicPr>
            <a:picLocks noGrp="1" noChangeAspect="1"/>
          </p:cNvPicPr>
          <p:nvPr>
            <p:ph sz="half" idx="2"/>
          </p:nvPr>
        </p:nvPicPr>
        <p:blipFill>
          <a:blip r:embed="rId2">
            <a:extLst>
              <a:ext uri="{28A0092B-C50C-407E-A947-70E740481C1C}">
                <a14:useLocalDpi xmlns:a14="http://schemas.microsoft.com/office/drawing/2010/main" val="0"/>
              </a:ext>
            </a:extLst>
          </a:blip>
          <a:srcRect t="8074" b="8074"/>
          <a:stretch>
            <a:fillRect/>
          </a:stretch>
        </p:blipFill>
        <p:spPr/>
      </p:pic>
    </p:spTree>
    <p:extLst>
      <p:ext uri="{BB962C8B-B14F-4D97-AF65-F5344CB8AC3E}">
        <p14:creationId xmlns:p14="http://schemas.microsoft.com/office/powerpoint/2010/main" val="2460791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Regulate Emotion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Teach your child how to recognize their emotions and then hot to use them to keep them from escalating.</a:t>
            </a:r>
          </a:p>
          <a:p>
            <a:r>
              <a:rPr lang="en-US" dirty="0" smtClean="0"/>
              <a:t>Use this visual BEFORE a behavior escalates further, while they still have some control and can use the strategies</a:t>
            </a:r>
            <a:endParaRPr lang="en-US" dirty="0"/>
          </a:p>
        </p:txBody>
      </p:sp>
      <p:pic>
        <p:nvPicPr>
          <p:cNvPr id="5" name="Picture 4" descr="Screen Shot 2016-01-27 at 12.52.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303" y="1524000"/>
            <a:ext cx="3632497" cy="5429216"/>
          </a:xfrm>
          <a:prstGeom prst="rect">
            <a:avLst/>
          </a:prstGeom>
        </p:spPr>
      </p:pic>
    </p:spTree>
    <p:extLst>
      <p:ext uri="{BB962C8B-B14F-4D97-AF65-F5344CB8AC3E}">
        <p14:creationId xmlns:p14="http://schemas.microsoft.com/office/powerpoint/2010/main" val="3133386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1-27 at 10.13.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381000"/>
            <a:ext cx="8275240" cy="6858000"/>
          </a:xfrm>
          <a:prstGeom prst="rect">
            <a:avLst/>
          </a:prstGeom>
        </p:spPr>
      </p:pic>
    </p:spTree>
    <p:extLst>
      <p:ext uri="{BB962C8B-B14F-4D97-AF65-F5344CB8AC3E}">
        <p14:creationId xmlns:p14="http://schemas.microsoft.com/office/powerpoint/2010/main" val="2339493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and THEN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Your child must first understand the concept of first and then</a:t>
            </a:r>
          </a:p>
          <a:p>
            <a:r>
              <a:rPr lang="en-US" dirty="0" smtClean="0"/>
              <a:t>This can be used to get them to do an undesired activity first and then reward them with a desired activity, or just explain what is happening FIRST. </a:t>
            </a:r>
            <a:endParaRPr lang="en-US" dirty="0"/>
          </a:p>
        </p:txBody>
      </p:sp>
      <p:pic>
        <p:nvPicPr>
          <p:cNvPr id="7" name="Content Placeholder 6" descr="Screen Shot 2016-01-27 at 12.54.16 PM.png"/>
          <p:cNvPicPr>
            <a:picLocks noGrp="1" noChangeAspect="1"/>
          </p:cNvPicPr>
          <p:nvPr>
            <p:ph sz="half" idx="2"/>
          </p:nvPr>
        </p:nvPicPr>
        <p:blipFill>
          <a:blip r:embed="rId2">
            <a:extLst>
              <a:ext uri="{28A0092B-C50C-407E-A947-70E740481C1C}">
                <a14:useLocalDpi xmlns:a14="http://schemas.microsoft.com/office/drawing/2010/main" val="0"/>
              </a:ext>
            </a:extLst>
          </a:blip>
          <a:srcRect l="14840" r="14840"/>
          <a:stretch>
            <a:fillRect/>
          </a:stretch>
        </p:blipFill>
        <p:spPr>
          <a:xfrm>
            <a:off x="4495800" y="1524000"/>
            <a:ext cx="4191000" cy="4867275"/>
          </a:xfrm>
        </p:spPr>
      </p:pic>
    </p:spTree>
    <p:extLst>
      <p:ext uri="{BB962C8B-B14F-4D97-AF65-F5344CB8AC3E}">
        <p14:creationId xmlns:p14="http://schemas.microsoft.com/office/powerpoint/2010/main" val="494815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01-27 at 9.36.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050" y="368300"/>
            <a:ext cx="6489700" cy="6489700"/>
          </a:xfrm>
          <a:prstGeom prst="rect">
            <a:avLst/>
          </a:prstGeom>
        </p:spPr>
      </p:pic>
    </p:spTree>
    <p:extLst>
      <p:ext uri="{BB962C8B-B14F-4D97-AF65-F5344CB8AC3E}">
        <p14:creationId xmlns:p14="http://schemas.microsoft.com/office/powerpoint/2010/main" val="79274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a:t>
            </a:r>
            <a:endParaRPr lang="en-US" dirty="0"/>
          </a:p>
        </p:txBody>
      </p:sp>
      <p:pic>
        <p:nvPicPr>
          <p:cNvPr id="5" name="Content Placeholder 4" descr="Screen Shot 2016-01-27 at 12.57.13 PM.png"/>
          <p:cNvPicPr>
            <a:picLocks noGrp="1" noChangeAspect="1"/>
          </p:cNvPicPr>
          <p:nvPr>
            <p:ph sz="half" idx="1"/>
          </p:nvPr>
        </p:nvPicPr>
        <p:blipFill>
          <a:blip r:embed="rId2">
            <a:extLst>
              <a:ext uri="{28A0092B-C50C-407E-A947-70E740481C1C}">
                <a14:useLocalDpi xmlns:a14="http://schemas.microsoft.com/office/drawing/2010/main" val="0"/>
              </a:ext>
            </a:extLst>
          </a:blip>
          <a:srcRect t="7189" b="7189"/>
          <a:stretch>
            <a:fillRect/>
          </a:stretch>
        </p:blipFill>
        <p:spPr>
          <a:xfrm>
            <a:off x="457200" y="1673352"/>
            <a:ext cx="2207269" cy="2578756"/>
          </a:xfrm>
        </p:spPr>
      </p:pic>
      <p:sp>
        <p:nvSpPr>
          <p:cNvPr id="4" name="Content Placeholder 3"/>
          <p:cNvSpPr>
            <a:spLocks noGrp="1"/>
          </p:cNvSpPr>
          <p:nvPr>
            <p:ph sz="half" idx="2"/>
          </p:nvPr>
        </p:nvSpPr>
        <p:spPr>
          <a:xfrm>
            <a:off x="4648200" y="1524000"/>
            <a:ext cx="4038600" cy="5334000"/>
          </a:xfrm>
        </p:spPr>
        <p:txBody>
          <a:bodyPr>
            <a:normAutofit fontScale="92500" lnSpcReduction="20000"/>
          </a:bodyPr>
          <a:lstStyle/>
          <a:p>
            <a:r>
              <a:rPr lang="en-US" dirty="0" smtClean="0"/>
              <a:t>Very difficult, abstract concept for a child to learn.</a:t>
            </a:r>
          </a:p>
          <a:p>
            <a:r>
              <a:rPr lang="en-US" dirty="0" smtClean="0"/>
              <a:t>Hand them a visual of waiting while at the traffic light, while in line, at the doctor, when they are upset.  It will show them what to do while waiting.</a:t>
            </a:r>
          </a:p>
          <a:p>
            <a:r>
              <a:rPr lang="en-US" dirty="0" smtClean="0"/>
              <a:t>They will SEE the visual and know it is time to wait.  Make sure they have simple available choices with you.  </a:t>
            </a:r>
            <a:endParaRPr lang="en-US" dirty="0"/>
          </a:p>
        </p:txBody>
      </p:sp>
      <p:pic>
        <p:nvPicPr>
          <p:cNvPr id="6" name="Picture 5" descr="Screen Shot 2016-01-27 at 12.57.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653" y="4635998"/>
            <a:ext cx="4057744" cy="1771691"/>
          </a:xfrm>
          <a:prstGeom prst="rect">
            <a:avLst/>
          </a:prstGeom>
        </p:spPr>
      </p:pic>
    </p:spTree>
    <p:extLst>
      <p:ext uri="{BB962C8B-B14F-4D97-AF65-F5344CB8AC3E}">
        <p14:creationId xmlns:p14="http://schemas.microsoft.com/office/powerpoint/2010/main" val="82301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990600"/>
          </a:xfrm>
        </p:spPr>
        <p:txBody>
          <a:bodyPr/>
          <a:lstStyle/>
          <a:p>
            <a:r>
              <a:rPr lang="en-US" dirty="0" smtClean="0"/>
              <a:t>MY FAVORITE TOOL</a:t>
            </a:r>
            <a:endParaRPr lang="en-US" dirty="0"/>
          </a:p>
        </p:txBody>
      </p:sp>
      <p:pic>
        <p:nvPicPr>
          <p:cNvPr id="12" name="Picture 11"/>
          <p:cNvPicPr>
            <a:picLocks noChangeAspect="1"/>
          </p:cNvPicPr>
          <p:nvPr/>
        </p:nvPicPr>
        <p:blipFill>
          <a:blip r:embed="rId2"/>
          <a:stretch>
            <a:fillRect/>
          </a:stretch>
        </p:blipFill>
        <p:spPr>
          <a:xfrm>
            <a:off x="2311400" y="2054256"/>
            <a:ext cx="4508500" cy="4508500"/>
          </a:xfrm>
          <a:prstGeom prst="rect">
            <a:avLst/>
          </a:prstGeom>
        </p:spPr>
      </p:pic>
    </p:spTree>
    <p:extLst>
      <p:ext uri="{BB962C8B-B14F-4D97-AF65-F5344CB8AC3E}">
        <p14:creationId xmlns:p14="http://schemas.microsoft.com/office/powerpoint/2010/main" val="33931116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Books/Resources</a:t>
            </a:r>
            <a:endParaRPr lang="en-US" dirty="0"/>
          </a:p>
        </p:txBody>
      </p:sp>
      <p:sp>
        <p:nvSpPr>
          <p:cNvPr id="5" name="Content Placeholder 4"/>
          <p:cNvSpPr>
            <a:spLocks noGrp="1"/>
          </p:cNvSpPr>
          <p:nvPr>
            <p:ph idx="1"/>
          </p:nvPr>
        </p:nvSpPr>
        <p:spPr/>
        <p:txBody>
          <a:bodyPr/>
          <a:lstStyle/>
          <a:p>
            <a:r>
              <a:rPr lang="en-US" dirty="0" smtClean="0"/>
              <a:t>“Solving Behavior Problems in Autism” by Linda </a:t>
            </a:r>
            <a:r>
              <a:rPr lang="en-US" dirty="0" err="1" smtClean="0"/>
              <a:t>Hodgdon</a:t>
            </a:r>
            <a:endParaRPr lang="en-US" dirty="0" smtClean="0"/>
          </a:p>
          <a:p>
            <a:r>
              <a:rPr lang="en-US" dirty="0" smtClean="0"/>
              <a:t>“Visual Strategies for Improving Communication” by Linda </a:t>
            </a:r>
            <a:r>
              <a:rPr lang="en-US" dirty="0" err="1" smtClean="0"/>
              <a:t>Hodgdon</a:t>
            </a:r>
            <a:endParaRPr lang="en-US" dirty="0" smtClean="0"/>
          </a:p>
          <a:p>
            <a:r>
              <a:rPr lang="en-US" dirty="0" smtClean="0"/>
              <a:t>“Taking Care of Myself” by Mary </a:t>
            </a:r>
            <a:r>
              <a:rPr lang="en-US" dirty="0" err="1" smtClean="0"/>
              <a:t>Wrobel</a:t>
            </a:r>
            <a:r>
              <a:rPr lang="en-US" dirty="0" smtClean="0"/>
              <a:t>, A Healthy Hygiene, Puberty and Personal Curriculum for Young People with Autism</a:t>
            </a:r>
          </a:p>
          <a:p>
            <a:r>
              <a:rPr lang="en-US" dirty="0" smtClean="0">
                <a:hlinkClick r:id="rId2"/>
              </a:rPr>
              <a:t>www.chartjungle.com</a:t>
            </a:r>
            <a:r>
              <a:rPr lang="en-US" dirty="0" smtClean="0"/>
              <a:t> for bath time charts, etc.</a:t>
            </a:r>
          </a:p>
          <a:p>
            <a:r>
              <a:rPr lang="en-US" dirty="0">
                <a:hlinkClick r:id="rId3"/>
              </a:rPr>
              <a:t>http://www.dltk-</a:t>
            </a:r>
            <a:r>
              <a:rPr lang="en-US" dirty="0" smtClean="0">
                <a:hlinkClick r:id="rId3"/>
              </a:rPr>
              <a:t>cards.com</a:t>
            </a:r>
            <a:endParaRPr lang="en-US" dirty="0" smtClean="0"/>
          </a:p>
          <a:p>
            <a:endParaRPr lang="en-US" dirty="0"/>
          </a:p>
        </p:txBody>
      </p:sp>
    </p:spTree>
    <p:extLst>
      <p:ext uri="{BB962C8B-B14F-4D97-AF65-F5344CB8AC3E}">
        <p14:creationId xmlns:p14="http://schemas.microsoft.com/office/powerpoint/2010/main" val="2757791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 and Resources</a:t>
            </a:r>
            <a:endParaRPr lang="en-US" dirty="0"/>
          </a:p>
        </p:txBody>
      </p:sp>
      <p:sp>
        <p:nvSpPr>
          <p:cNvPr id="3" name="Content Placeholder 2"/>
          <p:cNvSpPr>
            <a:spLocks noGrp="1"/>
          </p:cNvSpPr>
          <p:nvPr>
            <p:ph idx="1"/>
          </p:nvPr>
        </p:nvSpPr>
        <p:spPr/>
        <p:txBody>
          <a:bodyPr/>
          <a:lstStyle/>
          <a:p>
            <a:r>
              <a:rPr lang="en-US" dirty="0">
                <a:hlinkClick r:id="rId2"/>
              </a:rPr>
              <a:t>http://usevisualstrategies.com/visual-tools-for-autism</a:t>
            </a:r>
            <a:r>
              <a:rPr lang="en-US" dirty="0" smtClean="0">
                <a:hlinkClick r:id="rId2"/>
              </a:rPr>
              <a:t>/</a:t>
            </a:r>
            <a:endParaRPr lang="en-US" dirty="0" smtClean="0"/>
          </a:p>
          <a:p>
            <a:r>
              <a:rPr lang="en-US" dirty="0">
                <a:hlinkClick r:id="rId3"/>
              </a:rPr>
              <a:t>http://</a:t>
            </a:r>
            <a:r>
              <a:rPr lang="en-US" dirty="0" smtClean="0">
                <a:hlinkClick r:id="rId3"/>
              </a:rPr>
              <a:t>www.visualaidsforlearning.com</a:t>
            </a:r>
            <a:endParaRPr lang="en-US" dirty="0" smtClean="0"/>
          </a:p>
          <a:p>
            <a:r>
              <a:rPr lang="en-US" dirty="0">
                <a:hlinkClick r:id="rId4"/>
              </a:rPr>
              <a:t>http://do2learn.com/picturecards/</a:t>
            </a:r>
            <a:r>
              <a:rPr lang="en-US" dirty="0" smtClean="0">
                <a:hlinkClick r:id="rId4"/>
              </a:rPr>
              <a:t>overview.htm</a:t>
            </a:r>
            <a:endParaRPr lang="en-US" dirty="0" smtClean="0"/>
          </a:p>
          <a:p>
            <a:r>
              <a:rPr lang="en-US" dirty="0">
                <a:hlinkClick r:id="rId5"/>
              </a:rPr>
              <a:t>http://www.citrus.k12.fl.us/ese/Powerpoint/Using%20Visual%20Supports%20to%20Solve%20Problem%20Behaviors%</a:t>
            </a:r>
            <a:r>
              <a:rPr lang="en-US" dirty="0" smtClean="0">
                <a:hlinkClick r:id="rId5"/>
              </a:rPr>
              <a:t>20in.pdf</a:t>
            </a:r>
            <a:endParaRPr lang="en-US" dirty="0" smtClean="0"/>
          </a:p>
          <a:p>
            <a:endParaRPr lang="en-US" dirty="0"/>
          </a:p>
        </p:txBody>
      </p:sp>
    </p:spTree>
    <p:extLst>
      <p:ext uri="{BB962C8B-B14F-4D97-AF65-F5344CB8AC3E}">
        <p14:creationId xmlns:p14="http://schemas.microsoft.com/office/powerpoint/2010/main" val="29679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23.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850" y="927100"/>
            <a:ext cx="5492750" cy="4698414"/>
          </a:xfrm>
          <a:prstGeom prst="rect">
            <a:avLst/>
          </a:prstGeom>
        </p:spPr>
      </p:pic>
    </p:spTree>
    <p:extLst>
      <p:ext uri="{BB962C8B-B14F-4D97-AF65-F5344CB8AC3E}">
        <p14:creationId xmlns:p14="http://schemas.microsoft.com/office/powerpoint/2010/main" val="23131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34.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838200"/>
            <a:ext cx="7984132" cy="5359400"/>
          </a:xfrm>
          <a:prstGeom prst="rect">
            <a:avLst/>
          </a:prstGeom>
        </p:spPr>
      </p:pic>
    </p:spTree>
    <p:extLst>
      <p:ext uri="{BB962C8B-B14F-4D97-AF65-F5344CB8AC3E}">
        <p14:creationId xmlns:p14="http://schemas.microsoft.com/office/powerpoint/2010/main" val="390498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28.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50" y="533400"/>
            <a:ext cx="4298950" cy="5965890"/>
          </a:xfrm>
          <a:prstGeom prst="rect">
            <a:avLst/>
          </a:prstGeom>
        </p:spPr>
      </p:pic>
    </p:spTree>
    <p:extLst>
      <p:ext uri="{BB962C8B-B14F-4D97-AF65-F5344CB8AC3E}">
        <p14:creationId xmlns:p14="http://schemas.microsoft.com/office/powerpoint/2010/main" val="406957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2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1016000"/>
            <a:ext cx="6749562" cy="5372100"/>
          </a:xfrm>
          <a:prstGeom prst="rect">
            <a:avLst/>
          </a:prstGeom>
        </p:spPr>
      </p:pic>
    </p:spTree>
    <p:extLst>
      <p:ext uri="{BB962C8B-B14F-4D97-AF65-F5344CB8AC3E}">
        <p14:creationId xmlns:p14="http://schemas.microsoft.com/office/powerpoint/2010/main" val="378272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1-27 at 10.3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1327150"/>
            <a:ext cx="5943600" cy="4813300"/>
          </a:xfrm>
          <a:prstGeom prst="rect">
            <a:avLst/>
          </a:prstGeom>
        </p:spPr>
      </p:pic>
    </p:spTree>
    <p:extLst>
      <p:ext uri="{BB962C8B-B14F-4D97-AF65-F5344CB8AC3E}">
        <p14:creationId xmlns:p14="http://schemas.microsoft.com/office/powerpoint/2010/main" val="2028901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224</TotalTime>
  <Words>1315</Words>
  <Application>Microsoft Macintosh PowerPoint</Application>
  <PresentationFormat>On-screen Show (4:3)</PresentationFormat>
  <Paragraphs>160</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Clarity</vt:lpstr>
      <vt:lpstr>Using Visual Strategies</vt:lpstr>
      <vt:lpstr>How did you remember to come tonight?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Chinese Proverb:</vt:lpstr>
      <vt:lpstr>25 Reasons to Use Visual Strategies  - Linda Hodgdon, M.Ed., CCC-SLP</vt:lpstr>
      <vt:lpstr>25 reasons continued…</vt:lpstr>
      <vt:lpstr>Tools to give information</vt:lpstr>
      <vt:lpstr>Using Visual Supports to Solve Problem Behaviors in the Home  Information from Linda Hodgdon’s book “Solving Behavior Problems in Autism”</vt:lpstr>
      <vt:lpstr>Behaviors Communicate</vt:lpstr>
      <vt:lpstr>What do you call behavior problems?</vt:lpstr>
      <vt:lpstr>The Behavior Continuum</vt:lpstr>
      <vt:lpstr>The Environment</vt:lpstr>
      <vt:lpstr>Why use visuals??</vt:lpstr>
      <vt:lpstr>So what do we do??</vt:lpstr>
      <vt:lpstr>Use visuals to show change</vt:lpstr>
      <vt:lpstr>Where are we going?</vt:lpstr>
      <vt:lpstr>Sooooo Simple to Make</vt:lpstr>
      <vt:lpstr>Understanding</vt:lpstr>
      <vt:lpstr>Visual Timer</vt:lpstr>
      <vt:lpstr>No Sign</vt:lpstr>
      <vt:lpstr>Voice Level Reminder</vt:lpstr>
      <vt:lpstr>Behavior Method</vt:lpstr>
      <vt:lpstr>Positive Reinforcer for good behavior</vt:lpstr>
      <vt:lpstr>Transition Tool</vt:lpstr>
      <vt:lpstr>Another Simple Transition Tool</vt:lpstr>
      <vt:lpstr>Organize</vt:lpstr>
      <vt:lpstr>Color Coded Post it Note</vt:lpstr>
      <vt:lpstr>To Organize</vt:lpstr>
      <vt:lpstr>Bathtime</vt:lpstr>
      <vt:lpstr>Take away the abstract</vt:lpstr>
      <vt:lpstr>Regulate Emotion</vt:lpstr>
      <vt:lpstr>PowerPoint Presentation</vt:lpstr>
      <vt:lpstr>FIRST and THEN</vt:lpstr>
      <vt:lpstr>PowerPoint Presentation</vt:lpstr>
      <vt:lpstr>Waiting</vt:lpstr>
      <vt:lpstr>MY FAVORITE TOOL</vt:lpstr>
      <vt:lpstr>Books/Resources</vt:lpstr>
      <vt:lpstr>References and Resources</vt:lpstr>
    </vt:vector>
  </TitlesOfParts>
  <Company>New Lenox School District 122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Visual Strategies</dc:title>
  <dc:creator>NLSD122</dc:creator>
  <cp:lastModifiedBy>NLSD122</cp:lastModifiedBy>
  <cp:revision>35</cp:revision>
  <cp:lastPrinted>2016-01-27T19:10:26Z</cp:lastPrinted>
  <dcterms:created xsi:type="dcterms:W3CDTF">2016-01-27T15:37:03Z</dcterms:created>
  <dcterms:modified xsi:type="dcterms:W3CDTF">2016-01-27T19:29:11Z</dcterms:modified>
</cp:coreProperties>
</file>